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683" r:id="rId2"/>
    <p:sldId id="579" r:id="rId3"/>
    <p:sldId id="685" r:id="rId4"/>
    <p:sldId id="718" r:id="rId5"/>
    <p:sldId id="719" r:id="rId6"/>
    <p:sldId id="721" r:id="rId7"/>
    <p:sldId id="720" r:id="rId8"/>
    <p:sldId id="724" r:id="rId9"/>
    <p:sldId id="725" r:id="rId10"/>
    <p:sldId id="726" r:id="rId11"/>
    <p:sldId id="727" r:id="rId12"/>
    <p:sldId id="795" r:id="rId13"/>
    <p:sldId id="907" r:id="rId14"/>
    <p:sldId id="730" r:id="rId15"/>
    <p:sldId id="833" r:id="rId16"/>
    <p:sldId id="835" r:id="rId17"/>
    <p:sldId id="834" r:id="rId18"/>
    <p:sldId id="868" r:id="rId19"/>
    <p:sldId id="866" r:id="rId20"/>
    <p:sldId id="900" r:id="rId21"/>
    <p:sldId id="901" r:id="rId22"/>
    <p:sldId id="899" r:id="rId23"/>
    <p:sldId id="902" r:id="rId24"/>
    <p:sldId id="904" r:id="rId25"/>
    <p:sldId id="603" r:id="rId26"/>
    <p:sldId id="571" r:id="rId27"/>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Arial" charset="0"/>
        <a:ea typeface="宋体" pitchFamily="2" charset="-122"/>
        <a:cs typeface="+mn-cs"/>
      </a:defRPr>
    </a:lvl1pPr>
    <a:lvl2pPr marL="457200" algn="l" rtl="0" eaLnBrk="0" fontAlgn="base" hangingPunct="0">
      <a:spcBef>
        <a:spcPct val="0"/>
      </a:spcBef>
      <a:spcAft>
        <a:spcPct val="0"/>
      </a:spcAft>
      <a:defRPr sz="2400" kern="1200">
        <a:solidFill>
          <a:schemeClr val="tx1"/>
        </a:solidFill>
        <a:latin typeface="Arial" charset="0"/>
        <a:ea typeface="宋体" pitchFamily="2" charset="-122"/>
        <a:cs typeface="+mn-cs"/>
      </a:defRPr>
    </a:lvl2pPr>
    <a:lvl3pPr marL="914400" algn="l" rtl="0" eaLnBrk="0" fontAlgn="base" hangingPunct="0">
      <a:spcBef>
        <a:spcPct val="0"/>
      </a:spcBef>
      <a:spcAft>
        <a:spcPct val="0"/>
      </a:spcAft>
      <a:defRPr sz="2400" kern="1200">
        <a:solidFill>
          <a:schemeClr val="tx1"/>
        </a:solidFill>
        <a:latin typeface="Arial" charset="0"/>
        <a:ea typeface="宋体" pitchFamily="2" charset="-122"/>
        <a:cs typeface="+mn-cs"/>
      </a:defRPr>
    </a:lvl3pPr>
    <a:lvl4pPr marL="1371600" algn="l" rtl="0" eaLnBrk="0" fontAlgn="base" hangingPunct="0">
      <a:spcBef>
        <a:spcPct val="0"/>
      </a:spcBef>
      <a:spcAft>
        <a:spcPct val="0"/>
      </a:spcAft>
      <a:defRPr sz="2400" kern="1200">
        <a:solidFill>
          <a:schemeClr val="tx1"/>
        </a:solidFill>
        <a:latin typeface="Arial" charset="0"/>
        <a:ea typeface="宋体" pitchFamily="2" charset="-122"/>
        <a:cs typeface="+mn-cs"/>
      </a:defRPr>
    </a:lvl4pPr>
    <a:lvl5pPr marL="1828800" algn="l" rtl="0" eaLnBrk="0" fontAlgn="base" hangingPunct="0">
      <a:spcBef>
        <a:spcPct val="0"/>
      </a:spcBef>
      <a:spcAft>
        <a:spcPct val="0"/>
      </a:spcAft>
      <a:defRPr sz="2400" kern="1200">
        <a:solidFill>
          <a:schemeClr val="tx1"/>
        </a:solidFill>
        <a:latin typeface="Arial" charset="0"/>
        <a:ea typeface="宋体" pitchFamily="2" charset="-122"/>
        <a:cs typeface="+mn-cs"/>
      </a:defRPr>
    </a:lvl5pPr>
    <a:lvl6pPr marL="2286000" algn="l" defTabSz="914400" rtl="0" eaLnBrk="1" latinLnBrk="0" hangingPunct="1">
      <a:defRPr sz="2400" kern="1200">
        <a:solidFill>
          <a:schemeClr val="tx1"/>
        </a:solidFill>
        <a:latin typeface="Arial" charset="0"/>
        <a:ea typeface="宋体" pitchFamily="2" charset="-122"/>
        <a:cs typeface="+mn-cs"/>
      </a:defRPr>
    </a:lvl6pPr>
    <a:lvl7pPr marL="2743200" algn="l" defTabSz="914400" rtl="0" eaLnBrk="1" latinLnBrk="0" hangingPunct="1">
      <a:defRPr sz="2400" kern="1200">
        <a:solidFill>
          <a:schemeClr val="tx1"/>
        </a:solidFill>
        <a:latin typeface="Arial" charset="0"/>
        <a:ea typeface="宋体" pitchFamily="2" charset="-122"/>
        <a:cs typeface="+mn-cs"/>
      </a:defRPr>
    </a:lvl7pPr>
    <a:lvl8pPr marL="3200400" algn="l" defTabSz="914400" rtl="0" eaLnBrk="1" latinLnBrk="0" hangingPunct="1">
      <a:defRPr sz="2400" kern="1200">
        <a:solidFill>
          <a:schemeClr val="tx1"/>
        </a:solidFill>
        <a:latin typeface="Arial" charset="0"/>
        <a:ea typeface="宋体" pitchFamily="2" charset="-122"/>
        <a:cs typeface="+mn-cs"/>
      </a:defRPr>
    </a:lvl8pPr>
    <a:lvl9pPr marL="3657600" algn="l" defTabSz="914400" rtl="0" eaLnBrk="1" latinLnBrk="0" hangingPunct="1">
      <a:defRPr sz="2400"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076">
          <p15:clr>
            <a:srgbClr val="A4A3A4"/>
          </p15:clr>
        </p15:guide>
        <p15:guide id="2" pos="2780">
          <p15:clr>
            <a:srgbClr val="A4A3A4"/>
          </p15:clr>
        </p15:guide>
      </p15:sldGuideLst>
    </p:ext>
    <p:ext uri="{2D200454-40CA-4A62-9FC3-DE9A4176ACB9}">
      <p15:notesGuideLst xmlns:p15="http://schemas.microsoft.com/office/powerpoint/2012/main">
        <p15:guide id="1" orient="horz" pos="3098">
          <p15:clr>
            <a:srgbClr val="A4A3A4"/>
          </p15:clr>
        </p15:guide>
        <p15:guide id="2" pos="215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xd" initials="z"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3399"/>
    <a:srgbClr val="0033CC"/>
    <a:srgbClr val="CC00CC"/>
    <a:srgbClr val="FF0000"/>
    <a:srgbClr val="CC0000"/>
    <a:srgbClr val="FFFF99"/>
    <a:srgbClr val="FF66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05" autoAdjust="0"/>
    <p:restoredTop sz="94655" autoAdjust="0"/>
  </p:normalViewPr>
  <p:slideViewPr>
    <p:cSldViewPr>
      <p:cViewPr varScale="1">
        <p:scale>
          <a:sx n="77" d="100"/>
          <a:sy n="77" d="100"/>
        </p:scale>
        <p:origin x="1146" y="54"/>
      </p:cViewPr>
      <p:guideLst>
        <p:guide orient="horz" pos="2076"/>
        <p:guide pos="2780"/>
      </p:guideLst>
    </p:cSldViewPr>
  </p:slideViewPr>
  <p:outlineViewPr>
    <p:cViewPr>
      <p:scale>
        <a:sx n="33" d="100"/>
        <a:sy n="33" d="100"/>
      </p:scale>
      <p:origin x="0" y="23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952" y="-108"/>
      </p:cViewPr>
      <p:guideLst>
        <p:guide orient="horz" pos="3098"/>
        <p:guide pos="215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3.wmf"/><Relationship Id="rId5" Type="http://schemas.openxmlformats.org/officeDocument/2006/relationships/image" Target="../media/image32.wmf"/><Relationship Id="rId4"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wmf"/><Relationship Id="rId1" Type="http://schemas.openxmlformats.org/officeDocument/2006/relationships/image" Target="../media/image3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image" Target="../media/image50.wmf"/><Relationship Id="rId7" Type="http://schemas.openxmlformats.org/officeDocument/2006/relationships/image" Target="../media/image54.wmf"/><Relationship Id="rId2" Type="http://schemas.openxmlformats.org/officeDocument/2006/relationships/image" Target="../media/image49.wmf"/><Relationship Id="rId1" Type="http://schemas.openxmlformats.org/officeDocument/2006/relationships/image" Target="../media/image48.wmf"/><Relationship Id="rId6" Type="http://schemas.openxmlformats.org/officeDocument/2006/relationships/image" Target="../media/image53.wmf"/><Relationship Id="rId11" Type="http://schemas.openxmlformats.org/officeDocument/2006/relationships/image" Target="../media/image58.wmf"/><Relationship Id="rId5" Type="http://schemas.openxmlformats.org/officeDocument/2006/relationships/image" Target="../media/image52.wmf"/><Relationship Id="rId10" Type="http://schemas.openxmlformats.org/officeDocument/2006/relationships/image" Target="../media/image57.wmf"/><Relationship Id="rId4" Type="http://schemas.openxmlformats.org/officeDocument/2006/relationships/image" Target="../media/image51.wmf"/><Relationship Id="rId9" Type="http://schemas.openxmlformats.org/officeDocument/2006/relationships/image" Target="../media/image56.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e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image" Target="../media/image66.wmf"/><Relationship Id="rId7" Type="http://schemas.openxmlformats.org/officeDocument/2006/relationships/image" Target="../media/image70.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image" Target="../media/image67.wmf"/><Relationship Id="rId9" Type="http://schemas.openxmlformats.org/officeDocument/2006/relationships/image" Target="../media/image7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image" Target="../media/image6.emf"/><Relationship Id="rId3" Type="http://schemas.openxmlformats.org/officeDocument/2006/relationships/image" Target="../media/image23.wmf"/><Relationship Id="rId7" Type="http://schemas.openxmlformats.org/officeDocument/2006/relationships/image" Target="../media/image27.wmf"/><Relationship Id="rId12" Type="http://schemas.openxmlformats.org/officeDocument/2006/relationships/image" Target="../media/image32.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11" Type="http://schemas.openxmlformats.org/officeDocument/2006/relationships/image" Target="../media/image31.wmf"/><Relationship Id="rId5" Type="http://schemas.openxmlformats.org/officeDocument/2006/relationships/image" Target="../media/image25.wmf"/><Relationship Id="rId10" Type="http://schemas.openxmlformats.org/officeDocument/2006/relationships/image" Target="../media/image30.wmf"/><Relationship Id="rId4" Type="http://schemas.openxmlformats.org/officeDocument/2006/relationships/image" Target="../media/image24.wmf"/><Relationship Id="rId9"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5.wmf"/><Relationship Id="rId7" Type="http://schemas.openxmlformats.org/officeDocument/2006/relationships/image" Target="../media/image32.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6" name="Rectangle 4"/>
          <p:cNvSpPr>
            <a:spLocks noGrp="1" noChangeArrowheads="1"/>
          </p:cNvSpPr>
          <p:nvPr>
            <p:ph type="ftr" sz="quarter" idx="2"/>
          </p:nvPr>
        </p:nvSpPr>
        <p:spPr bwMode="auto">
          <a:xfrm>
            <a:off x="1" y="9722534"/>
            <a:ext cx="3077006" cy="512080"/>
          </a:xfrm>
          <a:prstGeom prst="rect">
            <a:avLst/>
          </a:prstGeom>
          <a:noFill/>
          <a:ln w="9525">
            <a:noFill/>
            <a:miter lim="800000"/>
          </a:ln>
          <a:effectLst/>
        </p:spPr>
        <p:txBody>
          <a:bodyPr vert="horz" wrap="square" lIns="99038" tIns="49519" rIns="99038" bIns="49519" numCol="1" anchor="b" anchorCtr="0" compatLnSpc="1"/>
          <a:lstStyle>
            <a:lvl1pPr defTabSz="990139" eaLnBrk="1" hangingPunct="1">
              <a:defRPr sz="1300">
                <a:latin typeface="Times New Roman" pitchFamily="18" charset="0"/>
                <a:ea typeface="+mn-ea"/>
              </a:defRPr>
            </a:lvl1pPr>
          </a:lstStyle>
          <a:p>
            <a:pPr>
              <a:defRPr/>
            </a:pPr>
            <a:endParaRPr lang="en-US" altLang="zh-CN"/>
          </a:p>
        </p:txBody>
      </p:sp>
      <p:sp>
        <p:nvSpPr>
          <p:cNvPr id="28677" name="Rectangle 5"/>
          <p:cNvSpPr>
            <a:spLocks noGrp="1" noChangeArrowheads="1"/>
          </p:cNvSpPr>
          <p:nvPr>
            <p:ph type="sldNum" sz="quarter" idx="3"/>
          </p:nvPr>
        </p:nvSpPr>
        <p:spPr bwMode="auto">
          <a:xfrm>
            <a:off x="4022294" y="9722534"/>
            <a:ext cx="3077006" cy="512080"/>
          </a:xfrm>
          <a:prstGeom prst="rect">
            <a:avLst/>
          </a:prstGeom>
          <a:noFill/>
          <a:ln w="9525">
            <a:noFill/>
            <a:miter lim="800000"/>
          </a:ln>
          <a:effectLst/>
        </p:spPr>
        <p:txBody>
          <a:bodyPr vert="horz" wrap="square" lIns="99038" tIns="49519" rIns="99038" bIns="49519" numCol="1" anchor="b" anchorCtr="0" compatLnSpc="1"/>
          <a:lstStyle>
            <a:lvl1pPr algn="r" defTabSz="990139" eaLnBrk="1" hangingPunct="1">
              <a:defRPr sz="1300">
                <a:latin typeface="Times New Roman" pitchFamily="18" charset="0"/>
                <a:ea typeface="宋体" charset="-122"/>
              </a:defRPr>
            </a:lvl1pPr>
          </a:lstStyle>
          <a:p>
            <a:pPr>
              <a:defRPr/>
            </a:pPr>
            <a:fld id="{273BC4CD-19B4-4691-9260-3CC5D2D731C1}" type="slidenum">
              <a:rPr lang="zh-CN" altLang="en-US"/>
              <a:t>‹#›</a:t>
            </a:fld>
            <a:endParaRPr lang="en-US" altLang="zh-CN"/>
          </a:p>
        </p:txBody>
      </p:sp>
      <p:sp>
        <p:nvSpPr>
          <p:cNvPr id="6" name="日期占位符 5"/>
          <p:cNvSpPr>
            <a:spLocks noGrp="1"/>
          </p:cNvSpPr>
          <p:nvPr>
            <p:ph type="dt" sz="quarter" idx="1"/>
          </p:nvPr>
        </p:nvSpPr>
        <p:spPr>
          <a:xfrm>
            <a:off x="4020687" y="0"/>
            <a:ext cx="3077006" cy="512081"/>
          </a:xfrm>
          <a:prstGeom prst="rect">
            <a:avLst/>
          </a:prstGeom>
        </p:spPr>
        <p:txBody>
          <a:bodyPr vert="horz" lIns="97192" tIns="48596" rIns="97192" bIns="48596" rtlCol="0"/>
          <a:lstStyle>
            <a:lvl1pPr algn="r" eaLnBrk="1" hangingPunct="1">
              <a:defRPr sz="1300">
                <a:latin typeface="Arial" charset="0"/>
                <a:ea typeface="宋体" pitchFamily="2" charset="-122"/>
              </a:defRPr>
            </a:lvl1pPr>
          </a:lstStyle>
          <a:p>
            <a:pPr>
              <a:defRPr/>
            </a:pPr>
            <a:fld id="{BF900FBA-98B4-4796-A66C-48BA58A38451}" type="datetimeFigureOut">
              <a:rPr lang="zh-CN" altLang="en-US"/>
              <a:t>2018/5/27</a:t>
            </a:fld>
            <a:endParaRPr lang="zh-CN" altLang="en-US"/>
          </a:p>
        </p:txBody>
      </p:sp>
    </p:spTree>
    <p:extLst>
      <p:ext uri="{BB962C8B-B14F-4D97-AF65-F5344CB8AC3E}">
        <p14:creationId xmlns:p14="http://schemas.microsoft.com/office/powerpoint/2010/main" val="3585950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02" name="Rectangle 2"/>
          <p:cNvSpPr>
            <a:spLocks noGrp="1" noChangeArrowheads="1"/>
          </p:cNvSpPr>
          <p:nvPr>
            <p:ph type="hdr" sz="quarter"/>
          </p:nvPr>
        </p:nvSpPr>
        <p:spPr bwMode="auto">
          <a:xfrm>
            <a:off x="1" y="0"/>
            <a:ext cx="3077006" cy="512081"/>
          </a:xfrm>
          <a:prstGeom prst="rect">
            <a:avLst/>
          </a:prstGeom>
          <a:noFill/>
          <a:ln w="9525">
            <a:noFill/>
            <a:miter lim="800000"/>
          </a:ln>
          <a:effectLst/>
        </p:spPr>
        <p:txBody>
          <a:bodyPr vert="horz" wrap="square" lIns="97192" tIns="48596" rIns="97192" bIns="48596" numCol="1" anchor="t" anchorCtr="0" compatLnSpc="1"/>
          <a:lstStyle>
            <a:lvl1pPr eaLnBrk="1" hangingPunct="1">
              <a:defRPr sz="1300">
                <a:latin typeface="Times New Roman" pitchFamily="18" charset="0"/>
                <a:ea typeface="+mn-ea"/>
              </a:defRPr>
            </a:lvl1pPr>
          </a:lstStyle>
          <a:p>
            <a:pPr>
              <a:defRPr/>
            </a:pPr>
            <a:endParaRPr lang="zh-CN" altLang="en-US"/>
          </a:p>
        </p:txBody>
      </p:sp>
      <p:sp>
        <p:nvSpPr>
          <p:cNvPr id="256003" name="Rectangle 3"/>
          <p:cNvSpPr>
            <a:spLocks noGrp="1" noChangeArrowheads="1"/>
          </p:cNvSpPr>
          <p:nvPr>
            <p:ph type="dt" idx="1"/>
          </p:nvPr>
        </p:nvSpPr>
        <p:spPr bwMode="auto">
          <a:xfrm>
            <a:off x="4020687" y="0"/>
            <a:ext cx="3077006" cy="512081"/>
          </a:xfrm>
          <a:prstGeom prst="rect">
            <a:avLst/>
          </a:prstGeom>
          <a:noFill/>
          <a:ln w="9525">
            <a:noFill/>
            <a:miter lim="800000"/>
          </a:ln>
          <a:effectLst/>
        </p:spPr>
        <p:txBody>
          <a:bodyPr vert="horz" wrap="square" lIns="97192" tIns="48596" rIns="97192" bIns="48596" numCol="1" anchor="t" anchorCtr="0" compatLnSpc="1"/>
          <a:lstStyle>
            <a:lvl1pPr algn="r" eaLnBrk="1" hangingPunct="1">
              <a:defRPr sz="1300">
                <a:latin typeface="Times New Roman" pitchFamily="18" charset="0"/>
                <a:ea typeface="+mn-ea"/>
              </a:defRPr>
            </a:lvl1pPr>
          </a:lstStyle>
          <a:p>
            <a:pPr>
              <a:defRPr/>
            </a:pPr>
            <a:endParaRPr lang="en-US" altLang="zh-CN"/>
          </a:p>
        </p:txBody>
      </p:sp>
      <p:sp>
        <p:nvSpPr>
          <p:cNvPr id="9220"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ln>
        </p:spPr>
      </p:sp>
      <p:sp>
        <p:nvSpPr>
          <p:cNvPr id="256005" name="Rectangle 5"/>
          <p:cNvSpPr>
            <a:spLocks noGrp="1" noChangeArrowheads="1"/>
          </p:cNvSpPr>
          <p:nvPr>
            <p:ph type="body" sz="quarter" idx="3"/>
          </p:nvPr>
        </p:nvSpPr>
        <p:spPr bwMode="auto">
          <a:xfrm>
            <a:off x="710573" y="4862141"/>
            <a:ext cx="5678154" cy="4605227"/>
          </a:xfrm>
          <a:prstGeom prst="rect">
            <a:avLst/>
          </a:prstGeom>
          <a:noFill/>
          <a:ln w="9525">
            <a:noFill/>
            <a:miter lim="800000"/>
          </a:ln>
          <a:effectLst/>
        </p:spPr>
        <p:txBody>
          <a:bodyPr vert="horz" wrap="square" lIns="97192" tIns="48596" rIns="97192" bIns="48596" numCol="1" anchor="t" anchorCtr="0" compatLnSpc="1"/>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56006" name="Rectangle 6"/>
          <p:cNvSpPr>
            <a:spLocks noGrp="1" noChangeArrowheads="1"/>
          </p:cNvSpPr>
          <p:nvPr>
            <p:ph type="ftr" sz="quarter" idx="4"/>
          </p:nvPr>
        </p:nvSpPr>
        <p:spPr bwMode="auto">
          <a:xfrm>
            <a:off x="1" y="9720785"/>
            <a:ext cx="3077006" cy="512081"/>
          </a:xfrm>
          <a:prstGeom prst="rect">
            <a:avLst/>
          </a:prstGeom>
          <a:noFill/>
          <a:ln w="9525">
            <a:noFill/>
            <a:miter lim="800000"/>
          </a:ln>
          <a:effectLst/>
        </p:spPr>
        <p:txBody>
          <a:bodyPr vert="horz" wrap="square" lIns="97192" tIns="48596" rIns="97192" bIns="48596" numCol="1" anchor="b" anchorCtr="0" compatLnSpc="1"/>
          <a:lstStyle>
            <a:lvl1pPr eaLnBrk="1" hangingPunct="1">
              <a:defRPr sz="1300">
                <a:latin typeface="Times New Roman" pitchFamily="18" charset="0"/>
                <a:ea typeface="+mn-ea"/>
              </a:defRPr>
            </a:lvl1pPr>
          </a:lstStyle>
          <a:p>
            <a:pPr>
              <a:defRPr/>
            </a:pPr>
            <a:endParaRPr lang="en-US" altLang="zh-CN"/>
          </a:p>
        </p:txBody>
      </p:sp>
      <p:sp>
        <p:nvSpPr>
          <p:cNvPr id="256007" name="Rectangle 7"/>
          <p:cNvSpPr>
            <a:spLocks noGrp="1" noChangeArrowheads="1"/>
          </p:cNvSpPr>
          <p:nvPr>
            <p:ph type="sldNum" sz="quarter" idx="5"/>
          </p:nvPr>
        </p:nvSpPr>
        <p:spPr bwMode="auto">
          <a:xfrm>
            <a:off x="4020687" y="9720785"/>
            <a:ext cx="3077006" cy="512081"/>
          </a:xfrm>
          <a:prstGeom prst="rect">
            <a:avLst/>
          </a:prstGeom>
          <a:noFill/>
          <a:ln w="9525">
            <a:noFill/>
            <a:miter lim="800000"/>
          </a:ln>
          <a:effectLst/>
        </p:spPr>
        <p:txBody>
          <a:bodyPr vert="horz" wrap="square" lIns="97192" tIns="48596" rIns="97192" bIns="48596" numCol="1" anchor="b" anchorCtr="0" compatLnSpc="1"/>
          <a:lstStyle>
            <a:lvl1pPr algn="r" eaLnBrk="1" hangingPunct="1">
              <a:defRPr sz="1300">
                <a:latin typeface="Times New Roman" pitchFamily="18" charset="0"/>
                <a:ea typeface="宋体" charset="-122"/>
              </a:defRPr>
            </a:lvl1pPr>
          </a:lstStyle>
          <a:p>
            <a:pPr>
              <a:defRPr/>
            </a:pPr>
            <a:fld id="{9534394F-4E03-4D92-BA1B-3BBEB72243A5}" type="slidenum">
              <a:rPr lang="zh-CN" altLang="en-US"/>
              <a:t>‹#›</a:t>
            </a:fld>
            <a:endParaRPr lang="en-US" altLang="zh-CN"/>
          </a:p>
        </p:txBody>
      </p:sp>
    </p:spTree>
    <p:extLst>
      <p:ext uri="{BB962C8B-B14F-4D97-AF65-F5344CB8AC3E}">
        <p14:creationId xmlns:p14="http://schemas.microsoft.com/office/powerpoint/2010/main" val="10231262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10000"/>
          </a:bodyPr>
          <a:lstStyle/>
          <a:p>
            <a:r>
              <a:rPr lang="en-US" altLang="zh-CN" sz="1900" dirty="0"/>
              <a:t>Good after everyone, it is my honor </a:t>
            </a:r>
            <a:r>
              <a:rPr lang="en-US" altLang="zh-CN" sz="1900" dirty="0" smtClean="0"/>
              <a:t>to present</a:t>
            </a:r>
            <a:r>
              <a:rPr lang="en-US" altLang="zh-CN" sz="1900" baseline="0" dirty="0" smtClean="0"/>
              <a:t> our recent work </a:t>
            </a:r>
            <a:r>
              <a:rPr lang="en-US" altLang="zh-CN" sz="1900" dirty="0" smtClean="0"/>
              <a:t>titled "Channel Estimation for </a:t>
            </a:r>
            <a:r>
              <a:rPr lang="en-US" altLang="zh-CN" sz="1900" dirty="0" err="1" smtClean="0"/>
              <a:t>mmWave</a:t>
            </a:r>
            <a:r>
              <a:rPr lang="en-US" altLang="zh-CN" sz="1900" dirty="0" smtClean="0"/>
              <a:t> Massive MIMO Based Access and Backhaul in Ultra-Dense Network". </a:t>
            </a:r>
            <a:endParaRPr lang="en-US" altLang="zh-CN" sz="1900" dirty="0"/>
          </a:p>
          <a:p>
            <a:r>
              <a:rPr lang="en-US" altLang="zh-CN" sz="1900" dirty="0" smtClean="0"/>
              <a:t>As</a:t>
            </a:r>
            <a:r>
              <a:rPr lang="en-US" altLang="zh-CN" sz="1900" baseline="0" dirty="0" smtClean="0"/>
              <a:t> you know, m</a:t>
            </a:r>
            <a:r>
              <a:rPr lang="en-US" altLang="zh-CN" sz="1900" dirty="0" smtClean="0"/>
              <a:t>illimeter-wave </a:t>
            </a:r>
            <a:r>
              <a:rPr lang="en-US" altLang="zh-CN" sz="1900" dirty="0"/>
              <a:t>(mmWave) massive MIMO </a:t>
            </a:r>
            <a:r>
              <a:rPr lang="en-US" altLang="zh-CN" sz="1900" dirty="0" smtClean="0"/>
              <a:t>has </a:t>
            </a:r>
            <a:r>
              <a:rPr lang="en-US" altLang="zh-CN" sz="1900" dirty="0"/>
              <a:t>been considered as the promising </a:t>
            </a:r>
            <a:r>
              <a:rPr lang="en-US" altLang="zh-CN" sz="1900" dirty="0" smtClean="0"/>
              <a:t>solution to access and backhaul in ultra-dense network (UDN) in future 5G wireless networks. </a:t>
            </a:r>
            <a:r>
              <a:rPr lang="en-US" altLang="zh-CN" sz="1900" dirty="0"/>
              <a:t>However, the channel estimation for mmWave massive MIMO can be challenging, since </a:t>
            </a:r>
            <a:r>
              <a:rPr lang="en-US" altLang="zh-CN" sz="1900" dirty="0" smtClean="0"/>
              <a:t>we need to </a:t>
            </a:r>
            <a:r>
              <a:rPr lang="en-US" altLang="zh-CN" sz="1900" dirty="0"/>
              <a:t>acquire the channels associated with hundreds of </a:t>
            </a:r>
            <a:r>
              <a:rPr lang="en-US" altLang="zh-CN" sz="1900" dirty="0" smtClean="0"/>
              <a:t>antennas,</a:t>
            </a:r>
            <a:r>
              <a:rPr lang="en-US" altLang="zh-CN" sz="1900" baseline="0" dirty="0" smtClean="0"/>
              <a:t> and accordingly </a:t>
            </a:r>
            <a:r>
              <a:rPr lang="en-US" altLang="zh-CN" sz="1900" dirty="0" smtClean="0"/>
              <a:t>the pilot overhead can </a:t>
            </a:r>
            <a:r>
              <a:rPr lang="en-US" altLang="zh-CN" sz="1900" dirty="0"/>
              <a:t>be prohibitively high. </a:t>
            </a:r>
            <a:r>
              <a:rPr lang="en-US" altLang="zh-CN" sz="1900" dirty="0" smtClean="0"/>
              <a:t>In this paper, by </a:t>
            </a:r>
            <a:r>
              <a:rPr lang="en-US" altLang="zh-CN" sz="1900" dirty="0"/>
              <a:t>exploiting the angle-domain </a:t>
            </a:r>
            <a:r>
              <a:rPr lang="en-US" altLang="zh-CN" sz="1900" dirty="0">
                <a:sym typeface="+mn-ea"/>
              </a:rPr>
              <a:t>sparsity of mmWave channels, </a:t>
            </a:r>
            <a:r>
              <a:rPr lang="en-US" altLang="zh-CN" sz="1900" dirty="0" smtClean="0">
                <a:sym typeface="+mn-ea"/>
              </a:rPr>
              <a:t>we </a:t>
            </a:r>
            <a:r>
              <a:rPr lang="en-US" altLang="zh-CN" sz="1900" dirty="0" smtClean="0"/>
              <a:t>propose </a:t>
            </a:r>
            <a:r>
              <a:rPr lang="en-US" altLang="zh-CN" sz="1900" dirty="0"/>
              <a:t>a structured compressive sensing (SCS)-based channel estimation scheme,  which </a:t>
            </a:r>
            <a:r>
              <a:rPr lang="en-US" altLang="zh-CN" sz="1900" dirty="0" smtClean="0"/>
              <a:t>is</a:t>
            </a:r>
            <a:r>
              <a:rPr lang="en-US" altLang="zh-CN" sz="1900" baseline="0" dirty="0" smtClean="0"/>
              <a:t> able to</a:t>
            </a:r>
            <a:r>
              <a:rPr lang="en-US" altLang="zh-CN" sz="1900" dirty="0" smtClean="0"/>
              <a:t> </a:t>
            </a:r>
            <a:r>
              <a:rPr lang="en-US" altLang="zh-CN" sz="1900" dirty="0"/>
              <a:t>achieve </a:t>
            </a:r>
            <a:r>
              <a:rPr lang="en-US" altLang="zh-CN" sz="1900" dirty="0" smtClean="0"/>
              <a:t>accurate </a:t>
            </a:r>
            <a:r>
              <a:rPr lang="en-US" altLang="zh-CN" sz="1900" dirty="0"/>
              <a:t>channel estimation with </a:t>
            </a:r>
            <a:r>
              <a:rPr lang="en-US" altLang="zh-CN" sz="1900" dirty="0" smtClean="0"/>
              <a:t>significantly</a:t>
            </a:r>
            <a:r>
              <a:rPr lang="en-US" altLang="zh-CN" sz="1900" baseline="0" dirty="0" smtClean="0"/>
              <a:t> </a:t>
            </a:r>
            <a:r>
              <a:rPr lang="en-US" altLang="zh-CN" sz="1900" dirty="0" smtClean="0"/>
              <a:t>reduced </a:t>
            </a:r>
            <a:r>
              <a:rPr lang="en-US" altLang="zh-CN" sz="1900" dirty="0"/>
              <a:t>pilot overhead. </a:t>
            </a:r>
          </a:p>
        </p:txBody>
      </p:sp>
      <p:sp>
        <p:nvSpPr>
          <p:cNvPr id="4" name="灯片编号占位符 3"/>
          <p:cNvSpPr>
            <a:spLocks noGrp="1"/>
          </p:cNvSpPr>
          <p:nvPr>
            <p:ph type="sldNum" sz="quarter" idx="10"/>
          </p:nvPr>
        </p:nvSpPr>
        <p:spPr/>
        <p:txBody>
          <a:bodyPr/>
          <a:lstStyle/>
          <a:p>
            <a:fld id="{9043E2FA-6B8C-F44A-BD25-D85272975557}" type="slidenum">
              <a:rPr lang="zh-CN" altLang="en-US" smtClean="0"/>
              <a:t>1</a:t>
            </a:fld>
            <a:endParaRPr lang="en-US" altLang="zh-CN"/>
          </a:p>
        </p:txBody>
      </p:sp>
    </p:spTree>
    <p:extLst>
      <p:ext uri="{BB962C8B-B14F-4D97-AF65-F5344CB8AC3E}">
        <p14:creationId xmlns:p14="http://schemas.microsoft.com/office/powerpoint/2010/main" val="3721558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xfrm>
            <a:off x="777875" y="842963"/>
            <a:ext cx="5634038" cy="4225925"/>
          </a:xfrm>
        </p:spPr>
      </p:sp>
      <p:sp>
        <p:nvSpPr>
          <p:cNvPr id="41987" name="备注占位符 2"/>
          <p:cNvSpPr>
            <a:spLocks noGrp="1"/>
          </p:cNvSpPr>
          <p:nvPr>
            <p:ph type="body" idx="1"/>
          </p:nvPr>
        </p:nvSpPr>
        <p:spPr>
          <a:noFill/>
        </p:spPr>
        <p:txBody>
          <a:bodyPr/>
          <a:lstStyle/>
          <a:p>
            <a:pPr marL="0" lvl="2" defTabSz="1032660">
              <a:defRPr/>
            </a:pPr>
            <a:r>
              <a:rPr lang="en-US" dirty="0" smtClean="0"/>
              <a:t>By vectorzing the angle-domain mmWave MIMO channel matrix, we further acquire the sparse channel vector h_p^f  (1) and only the minority of elements in such channel vecotr occupy the majoriity of channel energy, which can be expressed in this equation (2).</a:t>
            </a:r>
          </a:p>
          <a:p>
            <a:pPr marL="0" lvl="2" defTabSz="1032660">
              <a:defRPr/>
            </a:pPr>
            <a:endParaRPr lang="en-US" dirty="0" smtClean="0"/>
          </a:p>
          <a:p>
            <a:pPr marL="0" lvl="2" defTabSz="1032660">
              <a:defRPr/>
            </a:pPr>
            <a:r>
              <a:rPr lang="en-US" dirty="0" smtClean="0"/>
              <a:t>It should be noted that accoding to the relationship between the frequency-domain channel and angle-domain channel, we find that the frequency-domain mmWave MIMO channels model share the same AoA and AoD but different channel gains over different subcarriers. Hence the angled-domain mmWave chanels share the very similar sparsity overh the bandwidth or different subcarriers, which can be expressed in this equation (4).</a:t>
            </a:r>
          </a:p>
        </p:txBody>
      </p:sp>
      <p:sp>
        <p:nvSpPr>
          <p:cNvPr id="41988" name="灯片编号占位符 3"/>
          <p:cNvSpPr>
            <a:spLocks noGrp="1"/>
          </p:cNvSpPr>
          <p:nvPr>
            <p:ph type="sldNum" sz="quarter" idx="5"/>
          </p:nvPr>
        </p:nvSpPr>
        <p:spPr>
          <a:noFill/>
          <a:ln>
            <a:miter lim="800000"/>
          </a:ln>
        </p:spPr>
        <p:txBody>
          <a:bodyPr/>
          <a:lstStyle/>
          <a:p>
            <a:pPr>
              <a:buFont typeface="Arial" pitchFamily="34" charset="0"/>
              <a:buNone/>
            </a:pPr>
            <a:fld id="{9F7BDB9B-B478-4EBA-87C4-94C4A38D423B}" type="slidenum">
              <a:rPr lang="zh-CN" altLang="en-US" smtClean="0"/>
              <a:t>10</a:t>
            </a:fld>
            <a:endParaRPr lang="en-US" altLang="zh-CN" smtClean="0"/>
          </a:p>
        </p:txBody>
      </p:sp>
    </p:spTree>
    <p:extLst>
      <p:ext uri="{BB962C8B-B14F-4D97-AF65-F5344CB8AC3E}">
        <p14:creationId xmlns:p14="http://schemas.microsoft.com/office/powerpoint/2010/main" val="1602173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p:sp>
      <p:sp>
        <p:nvSpPr>
          <p:cNvPr id="41987" name="备注占位符 2"/>
          <p:cNvSpPr>
            <a:spLocks noGrp="1"/>
          </p:cNvSpPr>
          <p:nvPr>
            <p:ph type="body" idx="1"/>
          </p:nvPr>
        </p:nvSpPr>
        <p:spPr>
          <a:noFill/>
        </p:spPr>
        <p:txBody>
          <a:bodyPr/>
          <a:lstStyle/>
          <a:p>
            <a:r>
              <a:rPr lang="en-US" altLang="zh-CN" sz="2100" dirty="0"/>
              <a:t>In the third part, we will propose the SCS-based channel estimation scheme for access in UDN, which can be also used to estimate the channels for backhaul. </a:t>
            </a:r>
          </a:p>
          <a:p>
            <a:endParaRPr lang="en-US" altLang="zh-CN" sz="2100" dirty="0"/>
          </a:p>
          <a:p>
            <a:endParaRPr lang="en-US" altLang="zh-CN" sz="2100" dirty="0"/>
          </a:p>
          <a:p>
            <a:endParaRPr lang="en-US" altLang="zh-CN" sz="2100" dirty="0"/>
          </a:p>
        </p:txBody>
      </p:sp>
      <p:sp>
        <p:nvSpPr>
          <p:cNvPr id="41988" name="灯片编号占位符 3"/>
          <p:cNvSpPr>
            <a:spLocks noGrp="1"/>
          </p:cNvSpPr>
          <p:nvPr>
            <p:ph type="sldNum" sz="quarter" idx="5"/>
          </p:nvPr>
        </p:nvSpPr>
        <p:spPr>
          <a:noFill/>
        </p:spPr>
        <p:txBody>
          <a:bodyPr/>
          <a:lstStyle/>
          <a:p>
            <a:fld id="{69653B1C-1E73-427F-BABE-854D47CF4308}" type="slidenum">
              <a:rPr lang="zh-CN" altLang="en-US" smtClean="0"/>
              <a:t>11</a:t>
            </a:fld>
            <a:endParaRPr lang="en-US" altLang="zh-CN" smtClean="0"/>
          </a:p>
        </p:txBody>
      </p:sp>
    </p:spTree>
    <p:extLst>
      <p:ext uri="{BB962C8B-B14F-4D97-AF65-F5344CB8AC3E}">
        <p14:creationId xmlns:p14="http://schemas.microsoft.com/office/powerpoint/2010/main" val="2873071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xfrm>
            <a:off x="777875" y="842963"/>
            <a:ext cx="5634038" cy="4225925"/>
          </a:xfrm>
        </p:spPr>
      </p:sp>
      <p:sp>
        <p:nvSpPr>
          <p:cNvPr id="41987" name="备注占位符 2"/>
          <p:cNvSpPr>
            <a:spLocks noGrp="1"/>
          </p:cNvSpPr>
          <p:nvPr>
            <p:ph type="body" idx="1"/>
          </p:nvPr>
        </p:nvSpPr>
        <p:spPr>
          <a:noFill/>
        </p:spPr>
        <p:txBody>
          <a:bodyPr/>
          <a:lstStyle/>
          <a:p>
            <a:pPr marL="0" lvl="2" defTabSz="1032660">
              <a:defRPr/>
            </a:pPr>
            <a:r>
              <a:rPr lang="en-US" dirty="0" smtClean="0"/>
              <a:t>Regarding the channel estimation for mmWave massive MIMO based UDN, the most challenging problem is inter-cell-interence, since each user may recieve the pilot signals from different BSs in the phase of channel estimation. Hence, how to reliabley estimate the channels of multiple small-cell BSs nearby at the user is important. This motivates to eloborate the pilot design at multiple</a:t>
            </a:r>
            <a:r>
              <a:rPr lang="en-US" baseline="0" dirty="0" smtClean="0"/>
              <a:t> small-cell </a:t>
            </a:r>
            <a:r>
              <a:rPr lang="en-US" dirty="0" smtClean="0"/>
              <a:t>BSs and the channel estimator at each user.</a:t>
            </a:r>
          </a:p>
          <a:p>
            <a:pPr marL="0" lvl="2" defTabSz="1032660">
              <a:defRPr/>
            </a:pPr>
            <a:endParaRPr lang="en-US" dirty="0" smtClean="0"/>
          </a:p>
          <a:p>
            <a:pPr marL="0" lvl="2" defTabSz="1032660">
              <a:defRPr/>
            </a:pPr>
            <a:endParaRPr lang="en-US" altLang="zh-CN" dirty="0" smtClean="0">
              <a:sym typeface="+mn-ea"/>
            </a:endParaRPr>
          </a:p>
          <a:p>
            <a:pPr marL="0" lvl="2" defTabSz="1032660">
              <a:defRPr/>
            </a:pPr>
            <a:endParaRPr lang="en-US" dirty="0" smtClean="0"/>
          </a:p>
        </p:txBody>
      </p:sp>
      <p:sp>
        <p:nvSpPr>
          <p:cNvPr id="41988" name="灯片编号占位符 3"/>
          <p:cNvSpPr>
            <a:spLocks noGrp="1"/>
          </p:cNvSpPr>
          <p:nvPr>
            <p:ph type="sldNum" sz="quarter" idx="5"/>
          </p:nvPr>
        </p:nvSpPr>
        <p:spPr>
          <a:noFill/>
          <a:ln>
            <a:miter lim="800000"/>
          </a:ln>
        </p:spPr>
        <p:txBody>
          <a:bodyPr/>
          <a:lstStyle/>
          <a:p>
            <a:pPr>
              <a:buFont typeface="Arial" pitchFamily="34" charset="0"/>
              <a:buNone/>
            </a:pPr>
            <a:fld id="{9F7BDB9B-B478-4EBA-87C4-94C4A38D423B}" type="slidenum">
              <a:rPr lang="zh-CN" altLang="en-US" smtClean="0"/>
              <a:t>12</a:t>
            </a:fld>
            <a:endParaRPr lang="en-US" altLang="zh-CN" smtClean="0"/>
          </a:p>
        </p:txBody>
      </p:sp>
    </p:spTree>
    <p:extLst>
      <p:ext uri="{BB962C8B-B14F-4D97-AF65-F5344CB8AC3E}">
        <p14:creationId xmlns:p14="http://schemas.microsoft.com/office/powerpoint/2010/main" val="2011868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xfrm>
            <a:off x="777875" y="842963"/>
            <a:ext cx="5634038" cy="4225925"/>
          </a:xfrm>
        </p:spPr>
      </p:sp>
      <p:sp>
        <p:nvSpPr>
          <p:cNvPr id="41987" name="备注占位符 2"/>
          <p:cNvSpPr>
            <a:spLocks noGrp="1"/>
          </p:cNvSpPr>
          <p:nvPr>
            <p:ph type="body" idx="1"/>
          </p:nvPr>
        </p:nvSpPr>
        <p:spPr>
          <a:noFill/>
        </p:spPr>
        <p:txBody>
          <a:bodyPr/>
          <a:lstStyle/>
          <a:p>
            <a:pPr marL="0" lvl="2" defTabSz="1032660">
              <a:defRPr/>
            </a:pPr>
            <a:r>
              <a:rPr lang="en-US" dirty="0" smtClean="0">
                <a:sym typeface="+mn-ea"/>
              </a:rPr>
              <a:t>Specifically, the r</a:t>
            </a:r>
            <a:r>
              <a:rPr lang="en-US" altLang="zh-CN" kern="0" dirty="0" smtClean="0">
                <a:solidFill>
                  <a:srgbClr val="000000"/>
                </a:solidFill>
                <a:sym typeface="+mn-ea"/>
              </a:rPr>
              <a:t>eceived </a:t>
            </a:r>
            <a:r>
              <a:rPr lang="en-US" altLang="zh-CN" i="1" kern="0" dirty="0" smtClean="0">
                <a:solidFill>
                  <a:srgbClr val="000000"/>
                </a:solidFill>
                <a:sym typeface="+mn-ea"/>
              </a:rPr>
              <a:t>p</a:t>
            </a:r>
            <a:r>
              <a:rPr lang="en-US" altLang="zh-CN" kern="0" dirty="0" smtClean="0">
                <a:solidFill>
                  <a:srgbClr val="000000"/>
                </a:solidFill>
                <a:sym typeface="+mn-ea"/>
              </a:rPr>
              <a:t>-th pilot signal in the </a:t>
            </a:r>
            <a:r>
              <a:rPr lang="en-US" altLang="zh-CN" i="1" kern="0" dirty="0" smtClean="0">
                <a:solidFill>
                  <a:srgbClr val="000000"/>
                </a:solidFill>
                <a:sym typeface="+mn-ea"/>
              </a:rPr>
              <a:t>t</a:t>
            </a:r>
            <a:r>
              <a:rPr lang="en-US" altLang="zh-CN" kern="0" dirty="0" smtClean="0">
                <a:solidFill>
                  <a:srgbClr val="000000"/>
                </a:solidFill>
                <a:sym typeface="+mn-ea"/>
              </a:rPr>
              <a:t>-th time slot can be expressed in this equation, where OFDM is considered. Pilots</a:t>
            </a:r>
            <a:r>
              <a:rPr lang="en-US" altLang="zh-CN" kern="0" baseline="0" dirty="0" smtClean="0">
                <a:solidFill>
                  <a:srgbClr val="000000"/>
                </a:solidFill>
                <a:sym typeface="+mn-ea"/>
              </a:rPr>
              <a:t> are  the same? Precoding are the same?</a:t>
            </a:r>
            <a:endParaRPr lang="en-US" dirty="0" smtClean="0"/>
          </a:p>
        </p:txBody>
      </p:sp>
      <p:sp>
        <p:nvSpPr>
          <p:cNvPr id="41988" name="灯片编号占位符 3"/>
          <p:cNvSpPr>
            <a:spLocks noGrp="1"/>
          </p:cNvSpPr>
          <p:nvPr>
            <p:ph type="sldNum" sz="quarter" idx="5"/>
          </p:nvPr>
        </p:nvSpPr>
        <p:spPr>
          <a:noFill/>
          <a:ln>
            <a:miter lim="800000"/>
          </a:ln>
        </p:spPr>
        <p:txBody>
          <a:bodyPr/>
          <a:lstStyle/>
          <a:p>
            <a:pPr>
              <a:buFont typeface="Arial" pitchFamily="34" charset="0"/>
              <a:buNone/>
            </a:pPr>
            <a:fld id="{9F7BDB9B-B478-4EBA-87C4-94C4A38D423B}" type="slidenum">
              <a:rPr lang="zh-CN" altLang="en-US" smtClean="0"/>
              <a:t>13</a:t>
            </a:fld>
            <a:endParaRPr lang="en-US" altLang="zh-CN" smtClean="0"/>
          </a:p>
        </p:txBody>
      </p:sp>
    </p:spTree>
    <p:extLst>
      <p:ext uri="{BB962C8B-B14F-4D97-AF65-F5344CB8AC3E}">
        <p14:creationId xmlns:p14="http://schemas.microsoft.com/office/powerpoint/2010/main" val="3618993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xfrm>
            <a:off x="777875" y="842963"/>
            <a:ext cx="5634038" cy="4225925"/>
          </a:xfrm>
        </p:spPr>
      </p:sp>
      <p:sp>
        <p:nvSpPr>
          <p:cNvPr id="41987" name="备注占位符 2"/>
          <p:cNvSpPr>
            <a:spLocks noGrp="1"/>
          </p:cNvSpPr>
          <p:nvPr>
            <p:ph type="body" idx="1"/>
          </p:nvPr>
        </p:nvSpPr>
        <p:spPr>
          <a:noFill/>
        </p:spPr>
        <p:txBody>
          <a:bodyPr/>
          <a:lstStyle/>
          <a:p>
            <a:pPr marL="0" lvl="2" defTabSz="1032660">
              <a:defRPr/>
            </a:pPr>
            <a:r>
              <a:rPr lang="en-US" dirty="0" smtClean="0"/>
              <a:t>Furthermore,  the recieved pilot signal can be simplified as this equation.</a:t>
            </a:r>
          </a:p>
        </p:txBody>
      </p:sp>
      <p:sp>
        <p:nvSpPr>
          <p:cNvPr id="41988" name="灯片编号占位符 3"/>
          <p:cNvSpPr>
            <a:spLocks noGrp="1"/>
          </p:cNvSpPr>
          <p:nvPr>
            <p:ph type="sldNum" sz="quarter" idx="5"/>
          </p:nvPr>
        </p:nvSpPr>
        <p:spPr>
          <a:noFill/>
          <a:ln>
            <a:miter lim="800000"/>
          </a:ln>
        </p:spPr>
        <p:txBody>
          <a:bodyPr/>
          <a:lstStyle/>
          <a:p>
            <a:pPr>
              <a:buFont typeface="Arial" pitchFamily="34" charset="0"/>
              <a:buNone/>
            </a:pPr>
            <a:fld id="{9F7BDB9B-B478-4EBA-87C4-94C4A38D423B}" type="slidenum">
              <a:rPr lang="zh-CN" altLang="en-US" smtClean="0"/>
              <a:t>14</a:t>
            </a:fld>
            <a:endParaRPr lang="en-US" altLang="zh-CN" smtClean="0"/>
          </a:p>
        </p:txBody>
      </p:sp>
    </p:spTree>
    <p:extLst>
      <p:ext uri="{BB962C8B-B14F-4D97-AF65-F5344CB8AC3E}">
        <p14:creationId xmlns:p14="http://schemas.microsoft.com/office/powerpoint/2010/main" val="1738247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xfrm>
            <a:off x="777875" y="842963"/>
            <a:ext cx="5634038" cy="4225925"/>
          </a:xfrm>
        </p:spPr>
      </p:sp>
      <p:sp>
        <p:nvSpPr>
          <p:cNvPr id="41987" name="备注占位符 2"/>
          <p:cNvSpPr>
            <a:spLocks noGrp="1"/>
          </p:cNvSpPr>
          <p:nvPr>
            <p:ph type="body" idx="1"/>
          </p:nvPr>
        </p:nvSpPr>
        <p:spPr>
          <a:noFill/>
        </p:spPr>
        <p:txBody>
          <a:bodyPr/>
          <a:lstStyle/>
          <a:p>
            <a:pPr marL="0" lvl="2" defTabSz="1032660">
              <a:defRPr/>
            </a:pPr>
            <a:r>
              <a:rPr lang="en-US" dirty="0" smtClean="0"/>
              <a:t>Besides, due to the quasi-static property of the channel within the coherence time, the received signals in G successive time slots can be jointly exploited to acquire the</a:t>
            </a:r>
          </a:p>
          <a:p>
            <a:pPr marL="0" lvl="2" defTabSz="1032660">
              <a:defRPr/>
            </a:pPr>
            <a:r>
              <a:rPr lang="en-US" dirty="0" smtClean="0"/>
              <a:t>downlink channel estimation at the user, which can be expressed as.</a:t>
            </a:r>
          </a:p>
          <a:p>
            <a:pPr marL="0" lvl="2" defTabSz="1032660">
              <a:defRPr/>
            </a:pPr>
            <a:endParaRPr lang="en-US" dirty="0" smtClean="0"/>
          </a:p>
          <a:p>
            <a:pPr marL="0" lvl="2" defTabSz="1032660">
              <a:defRPr/>
            </a:pPr>
            <a:endParaRPr lang="en-US" dirty="0" smtClean="0"/>
          </a:p>
          <a:p>
            <a:pPr marL="0" lvl="2" defTabSz="1032660">
              <a:defRPr/>
            </a:pPr>
            <a:endParaRPr lang="en-US" dirty="0" smtClean="0"/>
          </a:p>
          <a:p>
            <a:pPr marL="0" lvl="2" defTabSz="1032660">
              <a:defRPr/>
            </a:pPr>
            <a:endParaRPr lang="en-US" dirty="0" smtClean="0"/>
          </a:p>
        </p:txBody>
      </p:sp>
      <p:sp>
        <p:nvSpPr>
          <p:cNvPr id="41988" name="灯片编号占位符 3"/>
          <p:cNvSpPr>
            <a:spLocks noGrp="1"/>
          </p:cNvSpPr>
          <p:nvPr>
            <p:ph type="sldNum" sz="quarter" idx="5"/>
          </p:nvPr>
        </p:nvSpPr>
        <p:spPr>
          <a:noFill/>
          <a:ln>
            <a:miter lim="800000"/>
          </a:ln>
        </p:spPr>
        <p:txBody>
          <a:bodyPr/>
          <a:lstStyle/>
          <a:p>
            <a:pPr>
              <a:buFont typeface="Arial" pitchFamily="34" charset="0"/>
              <a:buNone/>
            </a:pPr>
            <a:fld id="{9F7BDB9B-B478-4EBA-87C4-94C4A38D423B}" type="slidenum">
              <a:rPr lang="zh-CN" altLang="en-US" smtClean="0"/>
              <a:t>15</a:t>
            </a:fld>
            <a:endParaRPr lang="en-US" altLang="zh-CN" smtClean="0"/>
          </a:p>
        </p:txBody>
      </p:sp>
    </p:spTree>
    <p:extLst>
      <p:ext uri="{BB962C8B-B14F-4D97-AF65-F5344CB8AC3E}">
        <p14:creationId xmlns:p14="http://schemas.microsoft.com/office/powerpoint/2010/main" val="4132426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xfrm>
            <a:off x="777875" y="842963"/>
            <a:ext cx="5634038" cy="4225925"/>
          </a:xfrm>
        </p:spPr>
      </p:sp>
      <p:sp>
        <p:nvSpPr>
          <p:cNvPr id="41987" name="备注占位符 2"/>
          <p:cNvSpPr>
            <a:spLocks noGrp="1"/>
          </p:cNvSpPr>
          <p:nvPr>
            <p:ph type="body" idx="1"/>
          </p:nvPr>
        </p:nvSpPr>
        <p:spPr>
          <a:noFill/>
        </p:spPr>
        <p:txBody>
          <a:bodyPr/>
          <a:lstStyle/>
          <a:p>
            <a:pPr marL="0" lvl="2" defTabSz="1032660">
              <a:defRPr/>
            </a:pPr>
            <a:r>
              <a:rPr lang="en-US" dirty="0" smtClean="0"/>
              <a:t>To accurately estimate the channel from this quation, the value of G used in conventional algorithms can be very large. On the other hand, mmWave channel $h$ exhibit sparsity, which motivates us to exploit CS to reconstruct high-dimensional sparse mmWave channels with much reduced training overhead. </a:t>
            </a:r>
          </a:p>
          <a:p>
            <a:pPr marL="0" lvl="2" defTabSz="1032660">
              <a:defRPr/>
            </a:pPr>
            <a:endParaRPr lang="en-US" dirty="0" smtClean="0"/>
          </a:p>
          <a:p>
            <a:pPr marL="0" lvl="2" defTabSz="1032660">
              <a:defRPr/>
            </a:pPr>
            <a:endParaRPr lang="en-US" dirty="0" smtClean="0"/>
          </a:p>
        </p:txBody>
      </p:sp>
      <p:sp>
        <p:nvSpPr>
          <p:cNvPr id="41988" name="灯片编号占位符 3"/>
          <p:cNvSpPr>
            <a:spLocks noGrp="1"/>
          </p:cNvSpPr>
          <p:nvPr>
            <p:ph type="sldNum" sz="quarter" idx="5"/>
          </p:nvPr>
        </p:nvSpPr>
        <p:spPr>
          <a:noFill/>
          <a:ln>
            <a:miter lim="800000"/>
          </a:ln>
        </p:spPr>
        <p:txBody>
          <a:bodyPr/>
          <a:lstStyle/>
          <a:p>
            <a:pPr>
              <a:buFont typeface="Arial" pitchFamily="34" charset="0"/>
              <a:buNone/>
            </a:pPr>
            <a:fld id="{9F7BDB9B-B478-4EBA-87C4-94C4A38D423B}" type="slidenum">
              <a:rPr lang="zh-CN" altLang="en-US" smtClean="0"/>
              <a:t>16</a:t>
            </a:fld>
            <a:endParaRPr lang="en-US" altLang="zh-CN" smtClean="0"/>
          </a:p>
        </p:txBody>
      </p:sp>
    </p:spTree>
    <p:extLst>
      <p:ext uri="{BB962C8B-B14F-4D97-AF65-F5344CB8AC3E}">
        <p14:creationId xmlns:p14="http://schemas.microsoft.com/office/powerpoint/2010/main" val="1212655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xfrm>
            <a:off x="777875" y="842963"/>
            <a:ext cx="5634038" cy="4225925"/>
          </a:xfrm>
        </p:spPr>
      </p:sp>
      <p:sp>
        <p:nvSpPr>
          <p:cNvPr id="41987" name="备注占位符 2"/>
          <p:cNvSpPr>
            <a:spLocks noGrp="1"/>
          </p:cNvSpPr>
          <p:nvPr>
            <p:ph type="body" idx="1"/>
          </p:nvPr>
        </p:nvSpPr>
        <p:spPr>
          <a:noFill/>
        </p:spPr>
        <p:txBody>
          <a:bodyPr/>
          <a:lstStyle/>
          <a:p>
            <a:pPr marL="0" lvl="1" defTabSz="1032660">
              <a:defRPr/>
            </a:pPr>
            <a:r>
              <a:rPr lang="en-US" dirty="0" smtClean="0"/>
              <a:t>To be specific, </a:t>
            </a:r>
            <a:r>
              <a:rPr lang="en-US" altLang="zh-CN" kern="0" dirty="0" smtClean="0">
                <a:solidFill>
                  <a:srgbClr val="000000"/>
                </a:solidFill>
                <a:sym typeface="+mn-ea"/>
              </a:rPr>
              <a:t>the channel estimation can be acquired by solving this </a:t>
            </a:r>
            <a:r>
              <a:rPr lang="en-US" altLang="zh-CN" b="1" kern="0" dirty="0" smtClean="0">
                <a:solidFill>
                  <a:srgbClr val="FF0000"/>
                </a:solidFill>
                <a:sym typeface="+mn-ea"/>
              </a:rPr>
              <a:t>optimaization problem. where two challenges should be well addressed: the first challenge is how to design the SCS-based pilot for reduced training overhead; the second challenge is how to design the channel estimator under the framework of SCS theory for relaible channel estimation performance.</a:t>
            </a:r>
            <a:endParaRPr lang="en-US" altLang="zh-CN" b="1" kern="0" dirty="0" smtClean="0">
              <a:solidFill>
                <a:srgbClr val="FF0000"/>
              </a:solidFill>
              <a:latin typeface="Times New Roman" pitchFamily="18" charset="0"/>
            </a:endParaRPr>
          </a:p>
          <a:p>
            <a:pPr marL="0" lvl="2" defTabSz="1032660">
              <a:defRPr/>
            </a:pPr>
            <a:endParaRPr lang="en-US" dirty="0" smtClean="0"/>
          </a:p>
        </p:txBody>
      </p:sp>
      <p:sp>
        <p:nvSpPr>
          <p:cNvPr id="41988" name="灯片编号占位符 3"/>
          <p:cNvSpPr>
            <a:spLocks noGrp="1"/>
          </p:cNvSpPr>
          <p:nvPr>
            <p:ph type="sldNum" sz="quarter" idx="5"/>
          </p:nvPr>
        </p:nvSpPr>
        <p:spPr>
          <a:noFill/>
          <a:ln>
            <a:miter lim="800000"/>
          </a:ln>
        </p:spPr>
        <p:txBody>
          <a:bodyPr/>
          <a:lstStyle/>
          <a:p>
            <a:pPr>
              <a:buFont typeface="Arial" pitchFamily="34" charset="0"/>
              <a:buNone/>
            </a:pPr>
            <a:fld id="{9F7BDB9B-B478-4EBA-87C4-94C4A38D423B}" type="slidenum">
              <a:rPr lang="zh-CN" altLang="en-US" smtClean="0"/>
              <a:t>17</a:t>
            </a:fld>
            <a:endParaRPr lang="en-US" altLang="zh-CN" smtClean="0"/>
          </a:p>
        </p:txBody>
      </p:sp>
    </p:spTree>
    <p:extLst>
      <p:ext uri="{BB962C8B-B14F-4D97-AF65-F5344CB8AC3E}">
        <p14:creationId xmlns:p14="http://schemas.microsoft.com/office/powerpoint/2010/main" val="3091390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xfrm>
            <a:off x="777875" y="842963"/>
            <a:ext cx="5634038" cy="4225925"/>
          </a:xfrm>
        </p:spPr>
      </p:sp>
      <p:sp>
        <p:nvSpPr>
          <p:cNvPr id="41987" name="备注占位符 2"/>
          <p:cNvSpPr>
            <a:spLocks noGrp="1"/>
          </p:cNvSpPr>
          <p:nvPr>
            <p:ph type="body" idx="1"/>
          </p:nvPr>
        </p:nvSpPr>
        <p:spPr>
          <a:noFill/>
        </p:spPr>
        <p:txBody>
          <a:bodyPr/>
          <a:lstStyle/>
          <a:p>
            <a:pPr algn="just">
              <a:lnSpc>
                <a:spcPts val="2742"/>
              </a:lnSpc>
              <a:buClr>
                <a:srgbClr val="800080"/>
              </a:buClr>
            </a:pPr>
            <a:r>
              <a:rPr lang="en-US" dirty="0" smtClean="0"/>
              <a:t>For the first challenge, we extract our channel estimation problem as the pure CS problem and we further propose theorem 1, which enlightens us to d</a:t>
            </a:r>
            <a:r>
              <a:rPr lang="en-US" altLang="zh-CN" b="1" dirty="0">
                <a:solidFill>
                  <a:srgbClr val="FFFF00"/>
                </a:solidFill>
                <a:ea typeface="黑体" pitchFamily="49" charset="-122"/>
                <a:sym typeface="宋体" pitchFamily="2" charset="-122"/>
              </a:rPr>
              <a:t>iverify the </a:t>
            </a:r>
            <a:r>
              <a:rPr lang="en-US" altLang="zh-CN" dirty="0">
                <a:solidFill>
                  <a:schemeClr val="bg1"/>
                </a:solidFill>
                <a:ea typeface="黑体" pitchFamily="49" charset="-122"/>
                <a:sym typeface="宋体" pitchFamily="2" charset="-122"/>
              </a:rPr>
              <a:t>pilot signal of different subcarriers for </a:t>
            </a:r>
            <a:r>
              <a:rPr lang="en-US" altLang="zh-CN" b="1" dirty="0">
                <a:solidFill>
                  <a:srgbClr val="FFFF00"/>
                </a:solidFill>
                <a:ea typeface="黑体" pitchFamily="49" charset="-122"/>
                <a:sym typeface="宋体" pitchFamily="2" charset="-122"/>
              </a:rPr>
              <a:t>diversity gain.</a:t>
            </a:r>
            <a:endParaRPr lang="en-US" dirty="0" smtClean="0"/>
          </a:p>
        </p:txBody>
      </p:sp>
      <p:sp>
        <p:nvSpPr>
          <p:cNvPr id="41988" name="灯片编号占位符 3"/>
          <p:cNvSpPr>
            <a:spLocks noGrp="1"/>
          </p:cNvSpPr>
          <p:nvPr>
            <p:ph type="sldNum" sz="quarter" idx="5"/>
          </p:nvPr>
        </p:nvSpPr>
        <p:spPr>
          <a:noFill/>
          <a:ln>
            <a:miter lim="800000"/>
          </a:ln>
        </p:spPr>
        <p:txBody>
          <a:bodyPr/>
          <a:lstStyle/>
          <a:p>
            <a:pPr>
              <a:buFont typeface="Arial" pitchFamily="34" charset="0"/>
              <a:buNone/>
            </a:pPr>
            <a:fld id="{9F7BDB9B-B478-4EBA-87C4-94C4A38D423B}" type="slidenum">
              <a:rPr lang="zh-CN" altLang="en-US" smtClean="0"/>
              <a:t>18</a:t>
            </a:fld>
            <a:endParaRPr lang="en-US" altLang="zh-CN" smtClean="0"/>
          </a:p>
        </p:txBody>
      </p:sp>
    </p:spTree>
    <p:extLst>
      <p:ext uri="{BB962C8B-B14F-4D97-AF65-F5344CB8AC3E}">
        <p14:creationId xmlns:p14="http://schemas.microsoft.com/office/powerpoint/2010/main" val="3637609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xfrm>
            <a:off x="777875" y="842963"/>
            <a:ext cx="5634038" cy="4225925"/>
          </a:xfrm>
        </p:spPr>
      </p:sp>
      <p:sp>
        <p:nvSpPr>
          <p:cNvPr id="41987" name="备注占位符 2"/>
          <p:cNvSpPr>
            <a:spLocks noGrp="1"/>
          </p:cNvSpPr>
          <p:nvPr>
            <p:ph type="body" idx="1"/>
          </p:nvPr>
        </p:nvSpPr>
        <p:spPr>
          <a:noFill/>
        </p:spPr>
        <p:txBody>
          <a:bodyPr/>
          <a:lstStyle/>
          <a:p>
            <a:pPr marL="0" lvl="2" defTabSz="1032660">
              <a:defRPr/>
            </a:pPr>
            <a:r>
              <a:rPr lang="en-US" dirty="0" smtClean="0"/>
              <a:t>To be specific, we adopt the mutually indendent and random pilot signal with constant envelope, and the piloit signal from different subcarriers are also mutually independent according to theorem 1. Moreover,</a:t>
            </a:r>
            <a:r>
              <a:rPr lang="en-US" dirty="0" smtClean="0">
                <a:sym typeface="+mn-ea"/>
              </a:rPr>
              <a:t> regarding the pilot pattern arrangement, for the conventional orthogonal pilot as shown the left figure, </a:t>
            </a:r>
            <a:r>
              <a:rPr lang="en-US" dirty="0" smtClean="0"/>
              <a:t>pilot from different transmit antennas occupy different time-frequency element, while the proposed </a:t>
            </a:r>
            <a:r>
              <a:rPr lang="en-US" dirty="0" smtClean="0">
                <a:sym typeface="+mn-ea"/>
              </a:rPr>
              <a:t>the non-orthogonal pilot allow the pilot of different antennas </a:t>
            </a:r>
          </a:p>
          <a:p>
            <a:pPr marL="0" lvl="2" defTabSz="1032660">
              <a:defRPr/>
            </a:pPr>
            <a:r>
              <a:rPr lang="en-US" dirty="0" smtClean="0">
                <a:sym typeface="+mn-ea"/>
              </a:rPr>
              <a:t>occupy the identically same time-frequency element, which can reduce the pilot overhead considerably. </a:t>
            </a:r>
            <a:endParaRPr lang="en-US" dirty="0" smtClean="0"/>
          </a:p>
        </p:txBody>
      </p:sp>
      <p:sp>
        <p:nvSpPr>
          <p:cNvPr id="41988" name="灯片编号占位符 3"/>
          <p:cNvSpPr>
            <a:spLocks noGrp="1"/>
          </p:cNvSpPr>
          <p:nvPr>
            <p:ph type="sldNum" sz="quarter" idx="5"/>
          </p:nvPr>
        </p:nvSpPr>
        <p:spPr>
          <a:noFill/>
          <a:ln>
            <a:miter lim="800000"/>
          </a:ln>
        </p:spPr>
        <p:txBody>
          <a:bodyPr/>
          <a:lstStyle/>
          <a:p>
            <a:pPr>
              <a:buFont typeface="Arial" pitchFamily="34" charset="0"/>
              <a:buNone/>
            </a:pPr>
            <a:fld id="{9F7BDB9B-B478-4EBA-87C4-94C4A38D423B}" type="slidenum">
              <a:rPr lang="zh-CN" altLang="en-US" smtClean="0"/>
              <a:t>19</a:t>
            </a:fld>
            <a:endParaRPr lang="en-US" altLang="zh-CN" smtClean="0"/>
          </a:p>
        </p:txBody>
      </p:sp>
    </p:spTree>
    <p:extLst>
      <p:ext uri="{BB962C8B-B14F-4D97-AF65-F5344CB8AC3E}">
        <p14:creationId xmlns:p14="http://schemas.microsoft.com/office/powerpoint/2010/main" val="3849211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p:sp>
      <p:sp>
        <p:nvSpPr>
          <p:cNvPr id="41987" name="备注占位符 2"/>
          <p:cNvSpPr>
            <a:spLocks noGrp="1"/>
          </p:cNvSpPr>
          <p:nvPr>
            <p:ph type="body" idx="1"/>
          </p:nvPr>
        </p:nvSpPr>
        <p:spPr>
          <a:noFill/>
        </p:spPr>
        <p:txBody>
          <a:bodyPr/>
          <a:lstStyle/>
          <a:p>
            <a:r>
              <a:rPr lang="en-US" altLang="zh-CN" sz="2100" dirty="0"/>
              <a:t>This presentation consists of the following five parts: </a:t>
            </a:r>
            <a:r>
              <a:rPr lang="en-US" altLang="zh-CN" sz="2100" dirty="0" smtClean="0"/>
              <a:t>… At</a:t>
            </a:r>
            <a:r>
              <a:rPr lang="en-US" altLang="zh-CN" sz="2100" baseline="0" dirty="0" smtClean="0"/>
              <a:t> first, let us briefly look at </a:t>
            </a:r>
            <a:r>
              <a:rPr lang="en-US" altLang="zh-CN" sz="2100" dirty="0" smtClean="0"/>
              <a:t>the </a:t>
            </a:r>
            <a:r>
              <a:rPr lang="en-US" altLang="zh-CN" sz="2100" dirty="0"/>
              <a:t>technical </a:t>
            </a:r>
            <a:r>
              <a:rPr lang="en-US" altLang="zh-CN" sz="2100" dirty="0" smtClean="0"/>
              <a:t>background.</a:t>
            </a:r>
            <a:endParaRPr lang="en-US" altLang="zh-CN" sz="2100" dirty="0"/>
          </a:p>
        </p:txBody>
      </p:sp>
      <p:sp>
        <p:nvSpPr>
          <p:cNvPr id="41988" name="灯片编号占位符 3"/>
          <p:cNvSpPr>
            <a:spLocks noGrp="1"/>
          </p:cNvSpPr>
          <p:nvPr>
            <p:ph type="sldNum" sz="quarter" idx="5"/>
          </p:nvPr>
        </p:nvSpPr>
        <p:spPr>
          <a:noFill/>
        </p:spPr>
        <p:txBody>
          <a:bodyPr/>
          <a:lstStyle/>
          <a:p>
            <a:fld id="{69653B1C-1E73-427F-BABE-854D47CF4308}" type="slidenum">
              <a:rPr lang="zh-CN" altLang="en-US" smtClean="0"/>
              <a:t>2</a:t>
            </a:fld>
            <a:endParaRPr lang="en-US" altLang="zh-CN" smtClean="0"/>
          </a:p>
        </p:txBody>
      </p:sp>
    </p:spTree>
    <p:extLst>
      <p:ext uri="{BB962C8B-B14F-4D97-AF65-F5344CB8AC3E}">
        <p14:creationId xmlns:p14="http://schemas.microsoft.com/office/powerpoint/2010/main" val="3927415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xfrm>
            <a:off x="777875" y="842963"/>
            <a:ext cx="5634038" cy="4225925"/>
          </a:xfrm>
        </p:spPr>
      </p:sp>
      <p:sp>
        <p:nvSpPr>
          <p:cNvPr id="41987" name="备注占位符 2"/>
          <p:cNvSpPr>
            <a:spLocks noGrp="1"/>
          </p:cNvSpPr>
          <p:nvPr>
            <p:ph type="body" idx="1"/>
          </p:nvPr>
        </p:nvSpPr>
        <p:spPr>
          <a:noFill/>
        </p:spPr>
        <p:txBody>
          <a:bodyPr/>
          <a:lstStyle/>
          <a:p>
            <a:pPr marL="0" lvl="1" defTabSz="1032660">
              <a:defRPr/>
            </a:pPr>
            <a:r>
              <a:rPr lang="en-US" dirty="0" smtClean="0">
                <a:sym typeface="+mn-ea"/>
              </a:rPr>
              <a:t>Furthermore, we propose the </a:t>
            </a:r>
            <a:r>
              <a:rPr lang="en-US" altLang="zh-CN" kern="0" dirty="0" smtClean="0">
                <a:solidFill>
                  <a:srgbClr val="000000"/>
                </a:solidFill>
                <a:sym typeface="Wingdings" pitchFamily="2" charset="2"/>
              </a:rPr>
              <a:t>Sturcutred sparsity adaptive matching pursuit algorithm, which can reliable reconstruct high-dimensional mmWave sparse channels from its much reduced low-dimenional observations.  </a:t>
            </a:r>
            <a:endParaRPr lang="en-US" altLang="zh-CN" kern="0" dirty="0" smtClean="0">
              <a:solidFill>
                <a:srgbClr val="000000"/>
              </a:solidFill>
              <a:latin typeface="Times New Roman" pitchFamily="18" charset="0"/>
            </a:endParaRPr>
          </a:p>
          <a:p>
            <a:pPr marL="0" lvl="2" defTabSz="1032660">
              <a:defRPr/>
            </a:pPr>
            <a:endParaRPr lang="en-US" dirty="0" smtClean="0"/>
          </a:p>
          <a:p>
            <a:pPr marL="0" lvl="1" defTabSz="1032660">
              <a:defRPr/>
            </a:pPr>
            <a:endParaRPr lang="en-US" dirty="0" smtClean="0"/>
          </a:p>
          <a:p>
            <a:pPr marL="0" lvl="1" defTabSz="1032660">
              <a:defRPr/>
            </a:pPr>
            <a:r>
              <a:rPr lang="en-US" dirty="0" smtClean="0"/>
              <a:t>Compared to the conventional CS algoriothms, the proposed algorithm can joint estiamte the channels of multiple subcarriers by exploiting the structured sparsity of mmWave channels over different subcarriers.</a:t>
            </a:r>
            <a:endParaRPr lang="en-US" altLang="zh-CN" kern="0" dirty="0" smtClean="0">
              <a:solidFill>
                <a:srgbClr val="000000"/>
              </a:solidFill>
              <a:latin typeface="Times New Roman" pitchFamily="18" charset="0"/>
            </a:endParaRPr>
          </a:p>
          <a:p>
            <a:pPr marL="0" lvl="2" defTabSz="1032660">
              <a:defRPr/>
            </a:pPr>
            <a:endParaRPr lang="en-US" dirty="0" smtClean="0"/>
          </a:p>
        </p:txBody>
      </p:sp>
      <p:sp>
        <p:nvSpPr>
          <p:cNvPr id="41988" name="灯片编号占位符 3"/>
          <p:cNvSpPr>
            <a:spLocks noGrp="1"/>
          </p:cNvSpPr>
          <p:nvPr>
            <p:ph type="sldNum" sz="quarter" idx="5"/>
          </p:nvPr>
        </p:nvSpPr>
        <p:spPr>
          <a:noFill/>
          <a:ln>
            <a:miter lim="800000"/>
          </a:ln>
        </p:spPr>
        <p:txBody>
          <a:bodyPr/>
          <a:lstStyle/>
          <a:p>
            <a:pPr>
              <a:buFont typeface="Arial" pitchFamily="34" charset="0"/>
              <a:buNone/>
            </a:pPr>
            <a:fld id="{9F7BDB9B-B478-4EBA-87C4-94C4A38D423B}" type="slidenum">
              <a:rPr lang="zh-CN" altLang="en-US" smtClean="0"/>
              <a:t>20</a:t>
            </a:fld>
            <a:endParaRPr lang="en-US" altLang="zh-CN" smtClean="0"/>
          </a:p>
        </p:txBody>
      </p:sp>
    </p:spTree>
    <p:extLst>
      <p:ext uri="{BB962C8B-B14F-4D97-AF65-F5344CB8AC3E}">
        <p14:creationId xmlns:p14="http://schemas.microsoft.com/office/powerpoint/2010/main" val="3409996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xfrm>
            <a:off x="777875" y="842963"/>
            <a:ext cx="5634038" cy="4225925"/>
          </a:xfrm>
        </p:spPr>
      </p:sp>
      <p:sp>
        <p:nvSpPr>
          <p:cNvPr id="41987" name="备注占位符 2"/>
          <p:cNvSpPr>
            <a:spLocks noGrp="1"/>
          </p:cNvSpPr>
          <p:nvPr>
            <p:ph type="body" idx="1"/>
          </p:nvPr>
        </p:nvSpPr>
        <p:spPr>
          <a:noFill/>
        </p:spPr>
        <p:txBody>
          <a:bodyPr/>
          <a:lstStyle/>
          <a:p>
            <a:pPr marL="0" lvl="1" defTabSz="1032660">
              <a:defRPr/>
            </a:pPr>
            <a:r>
              <a:rPr lang="en-US" altLang="zh-CN" kern="0" dirty="0" smtClean="0">
                <a:solidFill>
                  <a:srgbClr val="000000"/>
                </a:solidFill>
                <a:latin typeface="Times New Roman" pitchFamily="18" charset="0"/>
              </a:rPr>
              <a:t>Moreover, we also propose a iteration stopping criteration, which can acquire the channel sparsity level accurately. </a:t>
            </a:r>
          </a:p>
          <a:p>
            <a:pPr marL="0" lvl="2" defTabSz="1032660">
              <a:defRPr/>
            </a:pPr>
            <a:endParaRPr lang="en-US" dirty="0" smtClean="0"/>
          </a:p>
        </p:txBody>
      </p:sp>
      <p:sp>
        <p:nvSpPr>
          <p:cNvPr id="41988" name="灯片编号占位符 3"/>
          <p:cNvSpPr>
            <a:spLocks noGrp="1"/>
          </p:cNvSpPr>
          <p:nvPr>
            <p:ph type="sldNum" sz="quarter" idx="5"/>
          </p:nvPr>
        </p:nvSpPr>
        <p:spPr>
          <a:noFill/>
          <a:ln>
            <a:miter lim="800000"/>
          </a:ln>
        </p:spPr>
        <p:txBody>
          <a:bodyPr/>
          <a:lstStyle/>
          <a:p>
            <a:pPr>
              <a:buFont typeface="Arial" pitchFamily="34" charset="0"/>
              <a:buNone/>
            </a:pPr>
            <a:fld id="{9F7BDB9B-B478-4EBA-87C4-94C4A38D423B}" type="slidenum">
              <a:rPr lang="zh-CN" altLang="en-US" smtClean="0"/>
              <a:t>21</a:t>
            </a:fld>
            <a:endParaRPr lang="en-US" altLang="zh-CN" smtClean="0"/>
          </a:p>
        </p:txBody>
      </p:sp>
    </p:spTree>
    <p:extLst>
      <p:ext uri="{BB962C8B-B14F-4D97-AF65-F5344CB8AC3E}">
        <p14:creationId xmlns:p14="http://schemas.microsoft.com/office/powerpoint/2010/main" val="2749079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p:sp>
      <p:sp>
        <p:nvSpPr>
          <p:cNvPr id="41987" name="备注占位符 2"/>
          <p:cNvSpPr>
            <a:spLocks noGrp="1"/>
          </p:cNvSpPr>
          <p:nvPr>
            <p:ph type="body" idx="1"/>
          </p:nvPr>
        </p:nvSpPr>
        <p:spPr>
          <a:noFill/>
        </p:spPr>
        <p:txBody>
          <a:bodyPr/>
          <a:lstStyle/>
          <a:p>
            <a:r>
              <a:rPr lang="en-US" altLang="zh-CN" sz="2100" dirty="0"/>
              <a:t>In the fourth part, we provide the simualtion results to investigate the proposed scheme.</a:t>
            </a:r>
          </a:p>
          <a:p>
            <a:endParaRPr lang="en-US" altLang="zh-CN" sz="2100" dirty="0"/>
          </a:p>
          <a:p>
            <a:endParaRPr lang="en-US" altLang="zh-CN" sz="2100" dirty="0"/>
          </a:p>
        </p:txBody>
      </p:sp>
      <p:sp>
        <p:nvSpPr>
          <p:cNvPr id="41988" name="灯片编号占位符 3"/>
          <p:cNvSpPr>
            <a:spLocks noGrp="1"/>
          </p:cNvSpPr>
          <p:nvPr>
            <p:ph type="sldNum" sz="quarter" idx="5"/>
          </p:nvPr>
        </p:nvSpPr>
        <p:spPr>
          <a:noFill/>
        </p:spPr>
        <p:txBody>
          <a:bodyPr/>
          <a:lstStyle/>
          <a:p>
            <a:fld id="{69653B1C-1E73-427F-BABE-854D47CF4308}" type="slidenum">
              <a:rPr lang="zh-CN" altLang="en-US" smtClean="0"/>
              <a:t>22</a:t>
            </a:fld>
            <a:endParaRPr lang="en-US" altLang="zh-CN" smtClean="0"/>
          </a:p>
        </p:txBody>
      </p:sp>
    </p:spTree>
    <p:extLst>
      <p:ext uri="{BB962C8B-B14F-4D97-AF65-F5344CB8AC3E}">
        <p14:creationId xmlns:p14="http://schemas.microsoft.com/office/powerpoint/2010/main" val="2640810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we</a:t>
            </a:r>
            <a:r>
              <a:rPr lang="zh-CN" altLang="en-US" dirty="0"/>
              <a:t> compares the MSE performance of the adaptive OMP scheme and the SSAMP </a:t>
            </a:r>
            <a:r>
              <a:rPr lang="zh-CN" altLang="en-US" dirty="0" smtClean="0"/>
              <a:t>algorithm</a:t>
            </a:r>
            <a:r>
              <a:rPr lang="en-US" altLang="zh-CN" dirty="0" smtClean="0"/>
              <a:t>.</a:t>
            </a:r>
            <a:r>
              <a:rPr lang="zh-CN" altLang="en-US" dirty="0" smtClean="0"/>
              <a:t> </a:t>
            </a:r>
            <a:r>
              <a:rPr lang="zh-CN" altLang="en-US" dirty="0"/>
              <a:t>The oracle LS estimator with the known support set of the sparse channel vectors was adopted as the performance bound</a:t>
            </a:r>
            <a:r>
              <a:rPr lang="zh-CN" altLang="en-US" dirty="0" smtClean="0"/>
              <a:t>. </a:t>
            </a:r>
            <a:r>
              <a:rPr lang="zh-CN" altLang="en-US" dirty="0" smtClean="0">
                <a:sym typeface="+mn-ea"/>
              </a:rPr>
              <a:t>From </a:t>
            </a:r>
            <a:r>
              <a:rPr lang="zh-CN" altLang="en-US" dirty="0">
                <a:sym typeface="+mn-ea"/>
              </a:rPr>
              <a:t>Fig. 4, it can be seen that the adaptive OMP scheme performs poorly. </a:t>
            </a:r>
            <a:r>
              <a:rPr lang="zh-CN" altLang="en-US" dirty="0" smtClean="0">
                <a:sym typeface="+mn-ea"/>
              </a:rPr>
              <a:t>By </a:t>
            </a:r>
            <a:r>
              <a:rPr lang="zh-CN" altLang="en-US" dirty="0">
                <a:sym typeface="+mn-ea"/>
              </a:rPr>
              <a:t>contrast, the SSAMP algorithm is capable of approaching the oracle LS performance bound. This is because the proposed SCS</a:t>
            </a:r>
            <a:r>
              <a:rPr lang="zh-CN" altLang="en-US" dirty="0" smtClean="0">
                <a:sym typeface="+mn-ea"/>
              </a:rPr>
              <a:t>-based </a:t>
            </a:r>
            <a:r>
              <a:rPr lang="zh-CN" altLang="en-US" dirty="0">
                <a:sym typeface="+mn-ea"/>
              </a:rPr>
              <a:t>scheme fully exploits the spatially common sparsity of</a:t>
            </a:r>
            <a:endParaRPr lang="zh-CN" altLang="en-US" dirty="0"/>
          </a:p>
          <a:p>
            <a:r>
              <a:rPr lang="zh-CN" altLang="en-US" dirty="0">
                <a:sym typeface="+mn-ea"/>
              </a:rPr>
              <a:t>mmWave channels within the system bandwidth.</a:t>
            </a:r>
            <a:endParaRPr lang="zh-CN" altLang="en-US" dirty="0"/>
          </a:p>
          <a:p>
            <a:endParaRPr lang="zh-CN" altLang="en-US" dirty="0">
              <a:sym typeface="+mn-ea"/>
            </a:endParaRPr>
          </a:p>
          <a:p>
            <a:endParaRPr lang="zh-CN" altLang="en-US" dirty="0"/>
          </a:p>
          <a:p>
            <a:endParaRPr lang="zh-CN" altLang="en-US" dirty="0"/>
          </a:p>
        </p:txBody>
      </p:sp>
      <p:sp>
        <p:nvSpPr>
          <p:cNvPr id="4" name="灯片编号占位符 3"/>
          <p:cNvSpPr>
            <a:spLocks noGrp="1"/>
          </p:cNvSpPr>
          <p:nvPr>
            <p:ph type="sldNum" sz="quarter" idx="5"/>
          </p:nvPr>
        </p:nvSpPr>
        <p:spPr/>
        <p:txBody>
          <a:bodyPr/>
          <a:lstStyle/>
          <a:p>
            <a:pPr>
              <a:defRPr/>
            </a:pPr>
            <a:fld id="{9534394F-4E03-4D92-BA1B-3BBEB72243A5}" type="slidenum">
              <a:rPr lang="zh-CN" altLang="en-US"/>
              <a:t>23</a:t>
            </a:fld>
            <a:endParaRPr lang="en-US" altLang="zh-CN"/>
          </a:p>
        </p:txBody>
      </p:sp>
    </p:spTree>
    <p:extLst>
      <p:ext uri="{BB962C8B-B14F-4D97-AF65-F5344CB8AC3E}">
        <p14:creationId xmlns:p14="http://schemas.microsoft.com/office/powerpoint/2010/main" val="2647895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p:sp>
      <p:sp>
        <p:nvSpPr>
          <p:cNvPr id="41987" name="备注占位符 2"/>
          <p:cNvSpPr>
            <a:spLocks noGrp="1"/>
          </p:cNvSpPr>
          <p:nvPr>
            <p:ph type="body" idx="1"/>
          </p:nvPr>
        </p:nvSpPr>
        <p:spPr>
          <a:noFill/>
        </p:spPr>
        <p:txBody>
          <a:bodyPr/>
          <a:lstStyle/>
          <a:p>
            <a:r>
              <a:rPr lang="en-US" altLang="zh-CN" sz="2100" dirty="0"/>
              <a:t>Finally, we will conclude this paper.</a:t>
            </a:r>
          </a:p>
          <a:p>
            <a:endParaRPr lang="en-US" altLang="zh-CN" sz="2100" dirty="0"/>
          </a:p>
        </p:txBody>
      </p:sp>
      <p:sp>
        <p:nvSpPr>
          <p:cNvPr id="41988" name="灯片编号占位符 3"/>
          <p:cNvSpPr>
            <a:spLocks noGrp="1"/>
          </p:cNvSpPr>
          <p:nvPr>
            <p:ph type="sldNum" sz="quarter" idx="5"/>
          </p:nvPr>
        </p:nvSpPr>
        <p:spPr>
          <a:noFill/>
        </p:spPr>
        <p:txBody>
          <a:bodyPr/>
          <a:lstStyle/>
          <a:p>
            <a:fld id="{69653B1C-1E73-427F-BABE-854D47CF4308}" type="slidenum">
              <a:rPr lang="zh-CN" altLang="en-US" smtClean="0"/>
              <a:t>24</a:t>
            </a:fld>
            <a:endParaRPr lang="en-US" altLang="zh-CN" smtClean="0"/>
          </a:p>
        </p:txBody>
      </p:sp>
    </p:spTree>
    <p:extLst>
      <p:ext uri="{BB962C8B-B14F-4D97-AF65-F5344CB8AC3E}">
        <p14:creationId xmlns:p14="http://schemas.microsoft.com/office/powerpoint/2010/main" val="3717007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In this paper, we have proposed the SCS-based channel estimation scheme for the mmWave massive MIMO based access and backhaul in UDN. </a:t>
            </a:r>
          </a:p>
          <a:p>
            <a:r>
              <a:rPr lang="en-US" altLang="zh-CN" dirty="0"/>
              <a:t>B</a:t>
            </a:r>
            <a:r>
              <a:rPr lang="zh-CN" altLang="en-US" dirty="0"/>
              <a:t>y exploiting the sparsity of mmWave channels in the angular domain due to the high path loss for NLOS paths in mmWave, we propose the non-orthogonal pilot at the transmitter and the SCS-based channel estimator at the receiver. </a:t>
            </a:r>
            <a:r>
              <a:rPr lang="zh-CN" altLang="en-US" dirty="0" smtClean="0"/>
              <a:t>The </a:t>
            </a:r>
            <a:r>
              <a:rPr lang="zh-CN" altLang="en-US" dirty="0"/>
              <a:t>proposed scheme can simultaneously estimate the channels associated with multiple small-cell BSs, and the required pilot overhead is only </a:t>
            </a:r>
            <a:r>
              <a:rPr lang="zh-CN" altLang="en-US" dirty="0" smtClean="0"/>
              <a:t>dependent on </a:t>
            </a:r>
            <a:r>
              <a:rPr lang="zh-CN" altLang="en-US" dirty="0"/>
              <a:t>the small number of the dominated multipath. Simulation results have confirmed that our scheme can reliably acquire the mmWave massive MIMO channels with much reduced pilot overhead.</a:t>
            </a:r>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t>25</a:t>
            </a:fld>
            <a:endParaRPr lang="en-US" altLang="zh-CN"/>
          </a:p>
        </p:txBody>
      </p:sp>
    </p:spTree>
    <p:extLst>
      <p:ext uri="{BB962C8B-B14F-4D97-AF65-F5344CB8AC3E}">
        <p14:creationId xmlns:p14="http://schemas.microsoft.com/office/powerpoint/2010/main" val="20721786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t>26</a:t>
            </a:fld>
            <a:endParaRPr lang="en-US" altLang="zh-CN"/>
          </a:p>
        </p:txBody>
      </p:sp>
    </p:spTree>
    <p:extLst>
      <p:ext uri="{BB962C8B-B14F-4D97-AF65-F5344CB8AC3E}">
        <p14:creationId xmlns:p14="http://schemas.microsoft.com/office/powerpoint/2010/main" val="422609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xfrm>
            <a:off x="777875" y="842963"/>
            <a:ext cx="5634038" cy="4225925"/>
          </a:xfrm>
        </p:spPr>
      </p:sp>
      <p:sp>
        <p:nvSpPr>
          <p:cNvPr id="41987" name="备注占位符 2"/>
          <p:cNvSpPr>
            <a:spLocks noGrp="1"/>
          </p:cNvSpPr>
          <p:nvPr>
            <p:ph type="body" idx="1"/>
          </p:nvPr>
        </p:nvSpPr>
        <p:spPr>
          <a:noFill/>
        </p:spPr>
        <p:txBody>
          <a:bodyPr/>
          <a:lstStyle/>
          <a:p>
            <a:pPr marL="0" lvl="1" defTabSz="1032660">
              <a:defRPr/>
            </a:pPr>
            <a:r>
              <a:rPr lang="en-US" altLang="zh-CN" dirty="0" smtClean="0"/>
              <a:t>It is widely</a:t>
            </a:r>
            <a:r>
              <a:rPr lang="en-US" altLang="zh-CN" baseline="0" dirty="0" smtClean="0"/>
              <a:t> expected that future 5G should increase the system capacity by 1000 times. As shown in this figure, </a:t>
            </a:r>
            <a:r>
              <a:rPr lang="en-US" altLang="zh-CN" dirty="0" smtClean="0"/>
              <a:t>massive MIMO, </a:t>
            </a:r>
            <a:r>
              <a:rPr lang="en-US" altLang="zh-CN" dirty="0" err="1" smtClean="0"/>
              <a:t>mmwave</a:t>
            </a:r>
            <a:r>
              <a:rPr lang="en-US" altLang="zh-CN" dirty="0" smtClean="0"/>
              <a:t> communications,  and ultra dense network are </a:t>
            </a:r>
            <a:r>
              <a:rPr lang="en-US" altLang="zh-CN" dirty="0" smtClean="0">
                <a:sym typeface="+mn-ea"/>
              </a:rPr>
              <a:t>promising technical approaches </a:t>
            </a:r>
            <a:r>
              <a:rPr lang="en-US" altLang="zh-CN" baseline="0" dirty="0" smtClean="0"/>
              <a:t>t</a:t>
            </a:r>
            <a:r>
              <a:rPr lang="en-US" altLang="zh-CN" dirty="0" smtClean="0"/>
              <a:t>o realize such</a:t>
            </a:r>
            <a:r>
              <a:rPr lang="en-US" altLang="zh-CN" baseline="0" dirty="0" smtClean="0"/>
              <a:t> </a:t>
            </a:r>
            <a:r>
              <a:rPr lang="en-US" altLang="zh-CN" dirty="0" smtClean="0"/>
              <a:t>aggressive 5G goal. Specifically, </a:t>
            </a:r>
            <a:r>
              <a:rPr lang="en-US" altLang="zh-CN" dirty="0" err="1" smtClean="0"/>
              <a:t>mmWave</a:t>
            </a:r>
            <a:r>
              <a:rPr lang="en-US" altLang="zh-CN" dirty="0" smtClean="0"/>
              <a:t> communication can exploit the large unused spectrum resource in </a:t>
            </a:r>
            <a:r>
              <a:rPr lang="en-US" altLang="zh-CN" dirty="0" err="1" smtClean="0"/>
              <a:t>mmWave</a:t>
            </a:r>
            <a:r>
              <a:rPr lang="en-US" altLang="zh-CN" dirty="0" smtClean="0"/>
              <a:t> band to improve the system </a:t>
            </a:r>
            <a:r>
              <a:rPr lang="en-US" altLang="zh-CN" dirty="0" err="1" smtClean="0"/>
              <a:t>capcity</a:t>
            </a:r>
            <a:r>
              <a:rPr lang="en-US" altLang="zh-CN" dirty="0" smtClean="0"/>
              <a:t>, hundreds of antennas in massive MIMO can provide higher antenna gain to mitigate the severe path loss of </a:t>
            </a:r>
            <a:r>
              <a:rPr lang="en-US" altLang="zh-CN" dirty="0" err="1" smtClean="0"/>
              <a:t>mmwave</a:t>
            </a:r>
            <a:r>
              <a:rPr lang="en-US" altLang="zh-CN" dirty="0" smtClean="0"/>
              <a:t> signals. Moreover,</a:t>
            </a:r>
            <a:r>
              <a:rPr lang="en-US" altLang="zh-CN" baseline="0" dirty="0" smtClean="0"/>
              <a:t> </a:t>
            </a:r>
            <a:r>
              <a:rPr lang="en-US" altLang="zh-CN" dirty="0" smtClean="0"/>
              <a:t>UDN can significantly improve</a:t>
            </a:r>
            <a:r>
              <a:rPr lang="en-US" altLang="zh-CN" baseline="0" dirty="0" smtClean="0"/>
              <a:t> the system</a:t>
            </a:r>
            <a:r>
              <a:rPr lang="en-US" altLang="zh-CN" dirty="0" smtClean="0"/>
              <a:t> capacity by employing ultra dense base stations</a:t>
            </a:r>
            <a:r>
              <a:rPr lang="en-US" altLang="zh-CN" baseline="0" dirty="0" smtClean="0"/>
              <a:t> </a:t>
            </a:r>
            <a:r>
              <a:rPr lang="en-US" altLang="zh-CN" dirty="0" smtClean="0"/>
              <a:t>with better frequency </a:t>
            </a:r>
            <a:r>
              <a:rPr lang="en-US" altLang="zh-CN" dirty="0" err="1" smtClean="0"/>
              <a:t>resue</a:t>
            </a:r>
            <a:r>
              <a:rPr lang="en-US" altLang="zh-CN" dirty="0" smtClean="0"/>
              <a:t>. In addition, the reduced link distance in UDN is helpful</a:t>
            </a:r>
            <a:r>
              <a:rPr lang="en-US" altLang="zh-CN" baseline="0" dirty="0" smtClean="0"/>
              <a:t> to </a:t>
            </a:r>
            <a:r>
              <a:rPr lang="en-US" altLang="zh-CN" dirty="0" smtClean="0"/>
              <a:t>mitigate the severe path loss of </a:t>
            </a:r>
            <a:r>
              <a:rPr lang="en-US" altLang="zh-CN" dirty="0" err="1" smtClean="0"/>
              <a:t>mmwave</a:t>
            </a:r>
            <a:r>
              <a:rPr lang="en-US" altLang="zh-CN" dirty="0" smtClean="0"/>
              <a:t> signals, and the near-light-of-sight transmission in </a:t>
            </a:r>
            <a:r>
              <a:rPr lang="en-US" altLang="zh-CN" dirty="0" err="1" smtClean="0"/>
              <a:t>mmWave</a:t>
            </a:r>
            <a:r>
              <a:rPr lang="en-US" altLang="zh-CN" dirty="0" smtClean="0"/>
              <a:t> massive</a:t>
            </a:r>
            <a:r>
              <a:rPr lang="en-US" altLang="zh-CN" baseline="0" dirty="0" smtClean="0"/>
              <a:t> MIMO systems is </a:t>
            </a:r>
            <a:r>
              <a:rPr lang="en-US" altLang="zh-CN" dirty="0" smtClean="0"/>
              <a:t>beneficial</a:t>
            </a:r>
            <a:r>
              <a:rPr lang="en-US" altLang="zh-CN" baseline="0" dirty="0" smtClean="0"/>
              <a:t> to reduce </a:t>
            </a:r>
            <a:r>
              <a:rPr lang="en-US" altLang="zh-CN" dirty="0" smtClean="0"/>
              <a:t>the inter-cell-interferences in UDN. Hence, </a:t>
            </a:r>
            <a:r>
              <a:rPr lang="en-US" altLang="zh-CN" dirty="0" err="1" smtClean="0">
                <a:solidFill>
                  <a:srgbClr val="FFFF00"/>
                </a:solidFill>
                <a:sym typeface="+mn-ea"/>
              </a:rPr>
              <a:t>MmWave</a:t>
            </a:r>
            <a:r>
              <a:rPr lang="en-US" altLang="zh-CN" dirty="0" smtClean="0">
                <a:solidFill>
                  <a:srgbClr val="FFFF00"/>
                </a:solidFill>
                <a:sym typeface="+mn-ea"/>
              </a:rPr>
              <a:t>, massive MIMO, and UDN are naturally compatible and can</a:t>
            </a:r>
            <a:r>
              <a:rPr lang="en-US" altLang="zh-CN" baseline="0" dirty="0" smtClean="0">
                <a:solidFill>
                  <a:srgbClr val="FFFF00"/>
                </a:solidFill>
                <a:sym typeface="+mn-ea"/>
              </a:rPr>
              <a:t> be smoothly integrated</a:t>
            </a:r>
            <a:r>
              <a:rPr lang="en-US" altLang="zh-CN" dirty="0" smtClean="0">
                <a:solidFill>
                  <a:srgbClr val="FFFF00"/>
                </a:solidFill>
                <a:sym typeface="+mn-ea"/>
              </a:rPr>
              <a:t> to achieve</a:t>
            </a:r>
            <a:r>
              <a:rPr lang="en-US" altLang="zh-CN" baseline="0" dirty="0" smtClean="0">
                <a:solidFill>
                  <a:srgbClr val="FFFF00"/>
                </a:solidFill>
                <a:sym typeface="+mn-ea"/>
              </a:rPr>
              <a:t> the goal of 1000-fold capacity increase</a:t>
            </a:r>
            <a:r>
              <a:rPr lang="en-US" altLang="zh-CN" dirty="0" smtClean="0">
                <a:solidFill>
                  <a:srgbClr val="FFFF00"/>
                </a:solidFill>
                <a:sym typeface="+mn-ea"/>
              </a:rPr>
              <a:t>.</a:t>
            </a:r>
            <a:endParaRPr lang="en-US" altLang="zh-CN" dirty="0" smtClean="0"/>
          </a:p>
        </p:txBody>
      </p:sp>
      <p:sp>
        <p:nvSpPr>
          <p:cNvPr id="41988" name="灯片编号占位符 3"/>
          <p:cNvSpPr>
            <a:spLocks noGrp="1"/>
          </p:cNvSpPr>
          <p:nvPr>
            <p:ph type="sldNum" sz="quarter" idx="5"/>
          </p:nvPr>
        </p:nvSpPr>
        <p:spPr>
          <a:noFill/>
          <a:ln>
            <a:miter lim="800000"/>
          </a:ln>
        </p:spPr>
        <p:txBody>
          <a:bodyPr/>
          <a:lstStyle/>
          <a:p>
            <a:pPr>
              <a:buFont typeface="Arial" pitchFamily="34" charset="0"/>
              <a:buNone/>
            </a:pPr>
            <a:fld id="{9F7BDB9B-B478-4EBA-87C4-94C4A38D423B}" type="slidenum">
              <a:rPr lang="zh-CN" altLang="en-US" smtClean="0"/>
              <a:t>3</a:t>
            </a:fld>
            <a:endParaRPr lang="en-US" altLang="zh-CN" smtClean="0"/>
          </a:p>
        </p:txBody>
      </p:sp>
    </p:spTree>
    <p:extLst>
      <p:ext uri="{BB962C8B-B14F-4D97-AF65-F5344CB8AC3E}">
        <p14:creationId xmlns:p14="http://schemas.microsoft.com/office/powerpoint/2010/main" val="370545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xfrm>
            <a:off x="777875" y="842963"/>
            <a:ext cx="5634038" cy="4225925"/>
          </a:xfrm>
        </p:spPr>
      </p:sp>
      <p:sp>
        <p:nvSpPr>
          <p:cNvPr id="41987" name="备注占位符 2"/>
          <p:cNvSpPr>
            <a:spLocks noGrp="1"/>
          </p:cNvSpPr>
          <p:nvPr>
            <p:ph type="body" idx="1"/>
          </p:nvPr>
        </p:nvSpPr>
        <p:spPr>
          <a:noFill/>
        </p:spPr>
        <p:txBody>
          <a:bodyPr/>
          <a:lstStyle/>
          <a:p>
            <a:pPr marL="0" marR="0" lvl="1" indent="0" algn="l" defTabSz="1032660" rtl="0" eaLnBrk="0" fontAlgn="base" latinLnBrk="0" hangingPunct="0">
              <a:lnSpc>
                <a:spcPct val="100000"/>
              </a:lnSpc>
              <a:spcBef>
                <a:spcPct val="30000"/>
              </a:spcBef>
              <a:spcAft>
                <a:spcPct val="0"/>
              </a:spcAft>
              <a:buClrTx/>
              <a:buSzTx/>
              <a:buFontTx/>
              <a:buNone/>
              <a:tabLst/>
              <a:defRPr/>
            </a:pPr>
            <a:r>
              <a:rPr dirty="0" smtClean="0"/>
              <a:t>In this paper, </a:t>
            </a:r>
            <a:r>
              <a:rPr lang="en-US" altLang="zh-CN" dirty="0" smtClean="0"/>
              <a:t>as shown in this figure,</a:t>
            </a:r>
            <a:r>
              <a:rPr lang="en-US" altLang="zh-CN" baseline="0" dirty="0" smtClean="0"/>
              <a:t> </a:t>
            </a:r>
            <a:r>
              <a:rPr dirty="0" smtClean="0"/>
              <a:t>we consider the heterogeneous network (</a:t>
            </a:r>
            <a:r>
              <a:rPr dirty="0" err="1" smtClean="0"/>
              <a:t>HetNet</a:t>
            </a:r>
            <a:r>
              <a:rPr dirty="0" smtClean="0"/>
              <a:t>)</a:t>
            </a:r>
            <a:r>
              <a:rPr lang="en-US" dirty="0" smtClean="0"/>
              <a:t>, where</a:t>
            </a:r>
            <a:r>
              <a:rPr lang="en-US" baseline="0" dirty="0" smtClean="0"/>
              <a:t> the conventional low-frequency band is used </a:t>
            </a:r>
            <a:r>
              <a:rPr lang="en-US" dirty="0" smtClean="0"/>
              <a:t>for</a:t>
            </a:r>
            <a:r>
              <a:rPr dirty="0" smtClean="0"/>
              <a:t> control plane</a:t>
            </a:r>
            <a:r>
              <a:rPr lang="en-US" dirty="0" smtClean="0"/>
              <a:t> with large coverage but low data rate,</a:t>
            </a:r>
            <a:r>
              <a:rPr lang="en-US" baseline="0" dirty="0" smtClean="0"/>
              <a:t> while the emerging high-frequency </a:t>
            </a:r>
            <a:r>
              <a:rPr lang="en-US" baseline="0" dirty="0" err="1" smtClean="0"/>
              <a:t>mmWave</a:t>
            </a:r>
            <a:r>
              <a:rPr lang="en-US" baseline="0" dirty="0" smtClean="0"/>
              <a:t> band is used for </a:t>
            </a:r>
            <a:r>
              <a:rPr dirty="0" smtClean="0"/>
              <a:t>data plane</a:t>
            </a:r>
            <a:r>
              <a:rPr lang="en-US" dirty="0" smtClean="0"/>
              <a:t> with small coverage but high data rate. In such</a:t>
            </a:r>
            <a:r>
              <a:rPr dirty="0" smtClean="0"/>
              <a:t> an </a:t>
            </a:r>
            <a:r>
              <a:rPr dirty="0" err="1" smtClean="0"/>
              <a:t>HetNet</a:t>
            </a:r>
            <a:r>
              <a:rPr lang="en-US" dirty="0" smtClean="0"/>
              <a:t>, </a:t>
            </a:r>
            <a:r>
              <a:rPr dirty="0" err="1" smtClean="0"/>
              <a:t>mmWave</a:t>
            </a:r>
            <a:r>
              <a:rPr dirty="0" smtClean="0"/>
              <a:t> massive MIMO </a:t>
            </a:r>
            <a:r>
              <a:rPr lang="en-US" dirty="0" smtClean="0"/>
              <a:t>can</a:t>
            </a:r>
            <a:r>
              <a:rPr lang="en-US" baseline="0" dirty="0" smtClean="0"/>
              <a:t> be used </a:t>
            </a:r>
            <a:r>
              <a:rPr lang="en-US" dirty="0" smtClean="0"/>
              <a:t>both </a:t>
            </a:r>
            <a:r>
              <a:rPr dirty="0" smtClean="0"/>
              <a:t>for </a:t>
            </a:r>
            <a:r>
              <a:rPr lang="en-US" dirty="0" smtClean="0"/>
              <a:t>the wireless</a:t>
            </a:r>
            <a:r>
              <a:rPr lang="en-US" baseline="0" dirty="0" smtClean="0"/>
              <a:t> </a:t>
            </a:r>
            <a:r>
              <a:rPr dirty="0" smtClean="0"/>
              <a:t>access </a:t>
            </a:r>
            <a:r>
              <a:rPr lang="en-US" dirty="0" smtClean="0"/>
              <a:t>in small cells </a:t>
            </a:r>
            <a:r>
              <a:rPr dirty="0" smtClean="0"/>
              <a:t>and </a:t>
            </a:r>
            <a:r>
              <a:rPr lang="en-US" dirty="0" smtClean="0"/>
              <a:t>wireless </a:t>
            </a:r>
            <a:r>
              <a:rPr dirty="0" smtClean="0"/>
              <a:t>backhaul</a:t>
            </a:r>
            <a:r>
              <a:rPr lang="en-US" dirty="0" smtClean="0"/>
              <a:t> between small-cell base stations. </a:t>
            </a:r>
            <a:r>
              <a:rPr lang="en-US" baseline="0" dirty="0" smtClean="0"/>
              <a:t> </a:t>
            </a:r>
            <a:endParaRPr dirty="0" smtClean="0"/>
          </a:p>
        </p:txBody>
      </p:sp>
      <p:sp>
        <p:nvSpPr>
          <p:cNvPr id="41988" name="灯片编号占位符 3"/>
          <p:cNvSpPr>
            <a:spLocks noGrp="1"/>
          </p:cNvSpPr>
          <p:nvPr>
            <p:ph type="sldNum" sz="quarter" idx="5"/>
          </p:nvPr>
        </p:nvSpPr>
        <p:spPr>
          <a:noFill/>
          <a:ln>
            <a:miter lim="800000"/>
          </a:ln>
        </p:spPr>
        <p:txBody>
          <a:bodyPr/>
          <a:lstStyle/>
          <a:p>
            <a:pPr>
              <a:buFont typeface="Arial" pitchFamily="34" charset="0"/>
              <a:buNone/>
            </a:pPr>
            <a:fld id="{9F7BDB9B-B478-4EBA-87C4-94C4A38D423B}" type="slidenum">
              <a:rPr lang="zh-CN" altLang="en-US" smtClean="0"/>
              <a:t>4</a:t>
            </a:fld>
            <a:endParaRPr lang="en-US" altLang="zh-CN" smtClean="0"/>
          </a:p>
        </p:txBody>
      </p:sp>
    </p:spTree>
    <p:extLst>
      <p:ext uri="{BB962C8B-B14F-4D97-AF65-F5344CB8AC3E}">
        <p14:creationId xmlns:p14="http://schemas.microsoft.com/office/powerpoint/2010/main" val="2422796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xfrm>
            <a:off x="777875" y="842963"/>
            <a:ext cx="5634038" cy="4225925"/>
          </a:xfrm>
        </p:spPr>
      </p:sp>
      <p:sp>
        <p:nvSpPr>
          <p:cNvPr id="41987" name="备注占位符 2"/>
          <p:cNvSpPr>
            <a:spLocks noGrp="1"/>
          </p:cNvSpPr>
          <p:nvPr>
            <p:ph type="body" idx="1"/>
          </p:nvPr>
        </p:nvSpPr>
        <p:spPr>
          <a:noFill/>
        </p:spPr>
        <p:txBody>
          <a:bodyPr/>
          <a:lstStyle/>
          <a:p>
            <a:pPr marL="0" lvl="1" defTabSz="1032660">
              <a:defRPr/>
            </a:pPr>
            <a:r>
              <a:rPr lang="en-US" dirty="0" smtClean="0"/>
              <a:t>On the other hand, to </a:t>
            </a:r>
            <a:r>
              <a:rPr lang="en-US" altLang="zh-CN" dirty="0" smtClean="0"/>
              <a:t>reduce the hardware cost and power consumption, </a:t>
            </a:r>
            <a:r>
              <a:rPr lang="en-US" dirty="0" err="1" smtClean="0"/>
              <a:t>mmWave</a:t>
            </a:r>
            <a:r>
              <a:rPr lang="en-US" dirty="0" smtClean="0"/>
              <a:t> massive MIMO is likel</a:t>
            </a:r>
            <a:r>
              <a:rPr lang="en-US" baseline="0" dirty="0" smtClean="0"/>
              <a:t>y to adopt the hybrid precoding </a:t>
            </a:r>
            <a:r>
              <a:rPr lang="en-US" altLang="zh-CN" dirty="0" smtClean="0"/>
              <a:t>structure </a:t>
            </a:r>
            <a:r>
              <a:rPr lang="en-US" dirty="0" smtClean="0"/>
              <a:t>to realize multi-stream</a:t>
            </a:r>
            <a:r>
              <a:rPr lang="en-US" baseline="0" dirty="0" smtClean="0"/>
              <a:t> or multi-user</a:t>
            </a:r>
            <a:r>
              <a:rPr lang="en-US" dirty="0" smtClean="0"/>
              <a:t> transmission, where </a:t>
            </a:r>
            <a:r>
              <a:rPr lang="en-US" altLang="zh-CN" dirty="0" smtClean="0"/>
              <a:t>a much smaller number of RF chains than that of BS antennas is used</a:t>
            </a:r>
            <a:r>
              <a:rPr lang="en-US" dirty="0" smtClean="0"/>
              <a:t>. Such </a:t>
            </a:r>
            <a:r>
              <a:rPr lang="en-US" altLang="zh-CN" baseline="0" dirty="0" smtClean="0"/>
              <a:t>hybrid precoding </a:t>
            </a:r>
            <a:r>
              <a:rPr lang="en-US" dirty="0" smtClean="0"/>
              <a:t>structure is attractive</a:t>
            </a:r>
            <a:r>
              <a:rPr lang="en-US" baseline="0" dirty="0" smtClean="0"/>
              <a:t> for implementation. However, it </a:t>
            </a:r>
            <a:r>
              <a:rPr lang="en-US" dirty="0" smtClean="0"/>
              <a:t>results in the </a:t>
            </a:r>
            <a:r>
              <a:rPr dirty="0" smtClean="0">
                <a:sym typeface="+mn-ea"/>
              </a:rPr>
              <a:t>prohibitively high </a:t>
            </a:r>
            <a:r>
              <a:rPr lang="en-US" dirty="0" smtClean="0">
                <a:sym typeface="+mn-ea"/>
              </a:rPr>
              <a:t>pilot overhead for channel estimation, since the high-dimensional MIMO channels are measured</a:t>
            </a:r>
            <a:r>
              <a:rPr lang="en-US" baseline="0" dirty="0" smtClean="0">
                <a:sym typeface="+mn-ea"/>
              </a:rPr>
              <a:t> by only a </a:t>
            </a:r>
            <a:r>
              <a:rPr lang="en-US" dirty="0" smtClean="0">
                <a:sym typeface="+mn-ea"/>
              </a:rPr>
              <a:t>limited number of RF chains.</a:t>
            </a:r>
            <a:endParaRPr lang="en-US" dirty="0" smtClean="0"/>
          </a:p>
        </p:txBody>
      </p:sp>
      <p:sp>
        <p:nvSpPr>
          <p:cNvPr id="41988" name="灯片编号占位符 3"/>
          <p:cNvSpPr>
            <a:spLocks noGrp="1"/>
          </p:cNvSpPr>
          <p:nvPr>
            <p:ph type="sldNum" sz="quarter" idx="5"/>
          </p:nvPr>
        </p:nvSpPr>
        <p:spPr>
          <a:noFill/>
          <a:ln>
            <a:miter lim="800000"/>
          </a:ln>
        </p:spPr>
        <p:txBody>
          <a:bodyPr/>
          <a:lstStyle/>
          <a:p>
            <a:pPr>
              <a:buFont typeface="Arial" pitchFamily="34" charset="0"/>
              <a:buNone/>
            </a:pPr>
            <a:fld id="{9F7BDB9B-B478-4EBA-87C4-94C4A38D423B}" type="slidenum">
              <a:rPr lang="zh-CN" altLang="en-US" smtClean="0"/>
              <a:t>5</a:t>
            </a:fld>
            <a:endParaRPr lang="en-US" altLang="zh-CN" smtClean="0"/>
          </a:p>
        </p:txBody>
      </p:sp>
    </p:spTree>
    <p:extLst>
      <p:ext uri="{BB962C8B-B14F-4D97-AF65-F5344CB8AC3E}">
        <p14:creationId xmlns:p14="http://schemas.microsoft.com/office/powerpoint/2010/main" val="1360300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xfrm>
            <a:off x="777875" y="842963"/>
            <a:ext cx="5634038" cy="4225925"/>
          </a:xfrm>
        </p:spPr>
      </p:sp>
      <p:sp>
        <p:nvSpPr>
          <p:cNvPr id="41987" name="备注占位符 2"/>
          <p:cNvSpPr>
            <a:spLocks noGrp="1"/>
          </p:cNvSpPr>
          <p:nvPr>
            <p:ph type="body" idx="1"/>
          </p:nvPr>
        </p:nvSpPr>
        <p:spPr>
          <a:noFill/>
        </p:spPr>
        <p:txBody>
          <a:bodyPr/>
          <a:lstStyle/>
          <a:p>
            <a:pPr marL="0" lvl="2" defTabSz="1032660">
              <a:defRPr/>
            </a:pPr>
            <a:r>
              <a:rPr lang="en-US" dirty="0" smtClean="0"/>
              <a:t>To date, there have been several channel estimation schemes proposed for mmWave massive MIMO. </a:t>
            </a:r>
          </a:p>
          <a:p>
            <a:pPr marL="0" lvl="2" defTabSz="1032660">
              <a:defRPr/>
            </a:pPr>
            <a:r>
              <a:rPr lang="en-US" dirty="0" smtClean="0"/>
              <a:t>Specifically, </a:t>
            </a:r>
            <a:r>
              <a:rPr lang="en-US" altLang="zh-CN" kern="0" dirty="0" smtClean="0">
                <a:solidFill>
                  <a:srgbClr val="000000"/>
                </a:solidFill>
                <a:sym typeface="Wingdings" pitchFamily="2" charset="2"/>
              </a:rPr>
              <a:t>Hur has proposed a multilevel codebook based joint channel estimation and beamforming, but this scheme is limited to </a:t>
            </a:r>
            <a:r>
              <a:rPr lang="en-US" altLang="zh-CN" kern="0" dirty="0" smtClean="0">
                <a:solidFill>
                  <a:srgbClr val="FF0000"/>
                </a:solidFill>
                <a:sym typeface="Wingdings" pitchFamily="2" charset="2"/>
              </a:rPr>
              <a:t>single stream transmission. </a:t>
            </a:r>
          </a:p>
          <a:p>
            <a:pPr marL="0" lvl="2" defTabSz="1032660">
              <a:defRPr/>
            </a:pPr>
            <a:r>
              <a:rPr lang="en-US" altLang="zh-CN" dirty="0" smtClean="0">
                <a:solidFill>
                  <a:srgbClr val="000000"/>
                </a:solidFill>
                <a:sym typeface="+mn-ea"/>
              </a:rPr>
              <a:t>Han has proposed the reference signals design for hybrid beamforming</a:t>
            </a:r>
            <a:r>
              <a:rPr lang="en-US" altLang="zh-CN" kern="0" dirty="0" smtClean="0">
                <a:solidFill>
                  <a:srgbClr val="000000"/>
                </a:solidFill>
                <a:sym typeface="Wingdings" pitchFamily="2" charset="2"/>
              </a:rPr>
              <a:t>, but this scheme fails to exploit the sparsity of channels with considerably performance loss.</a:t>
            </a:r>
          </a:p>
          <a:p>
            <a:pPr marL="0" lvl="2" defTabSz="1032660">
              <a:defRPr/>
            </a:pPr>
            <a:r>
              <a:rPr lang="en-US" altLang="zh-CN" dirty="0" smtClean="0">
                <a:solidFill>
                  <a:srgbClr val="000000"/>
                </a:solidFill>
                <a:sym typeface="+mn-ea"/>
              </a:rPr>
              <a:t>Recently, an a</a:t>
            </a:r>
            <a:r>
              <a:rPr lang="en-US" altLang="zh-CN" kern="0" dirty="0" smtClean="0">
                <a:solidFill>
                  <a:srgbClr val="000000"/>
                </a:solidFill>
                <a:sym typeface="Wingdings" pitchFamily="2" charset="2"/>
              </a:rPr>
              <a:t>daptive compressive sernsing based channel estiamtion scheme is proposed, where the sparsity of </a:t>
            </a:r>
            <a:r>
              <a:rPr lang="en-US" dirty="0" smtClean="0"/>
              <a:t>channels is used, but this scheme is limited to single cell scenario. To this end, we propose a structured compressive sensing (SCS)-based channel estimation scheme, where the channels associated with multiple small cells can be simultaneously acquired with much reduced pilot overhead.</a:t>
            </a:r>
          </a:p>
        </p:txBody>
      </p:sp>
      <p:sp>
        <p:nvSpPr>
          <p:cNvPr id="41988" name="灯片编号占位符 3"/>
          <p:cNvSpPr>
            <a:spLocks noGrp="1"/>
          </p:cNvSpPr>
          <p:nvPr>
            <p:ph type="sldNum" sz="quarter" idx="5"/>
          </p:nvPr>
        </p:nvSpPr>
        <p:spPr>
          <a:noFill/>
          <a:ln>
            <a:miter lim="800000"/>
          </a:ln>
        </p:spPr>
        <p:txBody>
          <a:bodyPr/>
          <a:lstStyle/>
          <a:p>
            <a:pPr>
              <a:buFont typeface="Arial" pitchFamily="34" charset="0"/>
              <a:buNone/>
            </a:pPr>
            <a:fld id="{9F7BDB9B-B478-4EBA-87C4-94C4A38D423B}" type="slidenum">
              <a:rPr lang="zh-CN" altLang="en-US" smtClean="0"/>
              <a:t>6</a:t>
            </a:fld>
            <a:endParaRPr lang="en-US" altLang="zh-CN" smtClean="0"/>
          </a:p>
        </p:txBody>
      </p:sp>
    </p:spTree>
    <p:extLst>
      <p:ext uri="{BB962C8B-B14F-4D97-AF65-F5344CB8AC3E}">
        <p14:creationId xmlns:p14="http://schemas.microsoft.com/office/powerpoint/2010/main" val="2346797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p:sp>
      <p:sp>
        <p:nvSpPr>
          <p:cNvPr id="41987" name="备注占位符 2"/>
          <p:cNvSpPr>
            <a:spLocks noGrp="1"/>
          </p:cNvSpPr>
          <p:nvPr>
            <p:ph type="body" idx="1"/>
          </p:nvPr>
        </p:nvSpPr>
        <p:spPr>
          <a:noFill/>
        </p:spPr>
        <p:txBody>
          <a:bodyPr/>
          <a:lstStyle/>
          <a:p>
            <a:r>
              <a:rPr lang="en-US" sz="2100" dirty="0">
                <a:sym typeface="+mn-ea"/>
              </a:rPr>
              <a:t>In the second part, </a:t>
            </a:r>
            <a:r>
              <a:rPr lang="en-US" sz="2100" dirty="0" smtClean="0">
                <a:sym typeface="+mn-ea"/>
              </a:rPr>
              <a:t>the </a:t>
            </a:r>
            <a:r>
              <a:rPr lang="en-US" sz="2100" dirty="0">
                <a:sym typeface="+mn-ea"/>
              </a:rPr>
              <a:t>mmWave massive MIMO channel </a:t>
            </a:r>
            <a:r>
              <a:rPr lang="en-US" sz="2100" dirty="0" smtClean="0">
                <a:sym typeface="+mn-ea"/>
              </a:rPr>
              <a:t>model</a:t>
            </a:r>
            <a:r>
              <a:rPr lang="en-US" sz="2100" baseline="0" dirty="0" smtClean="0">
                <a:sym typeface="+mn-ea"/>
              </a:rPr>
              <a:t> will be </a:t>
            </a:r>
            <a:r>
              <a:rPr lang="en-US" altLang="zh-CN" sz="2100" dirty="0" smtClean="0">
                <a:sym typeface="+mn-ea"/>
              </a:rPr>
              <a:t>introduced.</a:t>
            </a:r>
            <a:endParaRPr lang="en-US" altLang="zh-CN" sz="2100" dirty="0"/>
          </a:p>
        </p:txBody>
      </p:sp>
      <p:sp>
        <p:nvSpPr>
          <p:cNvPr id="41988" name="灯片编号占位符 3"/>
          <p:cNvSpPr>
            <a:spLocks noGrp="1"/>
          </p:cNvSpPr>
          <p:nvPr>
            <p:ph type="sldNum" sz="quarter" idx="5"/>
          </p:nvPr>
        </p:nvSpPr>
        <p:spPr>
          <a:noFill/>
        </p:spPr>
        <p:txBody>
          <a:bodyPr/>
          <a:lstStyle/>
          <a:p>
            <a:fld id="{69653B1C-1E73-427F-BABE-854D47CF4308}" type="slidenum">
              <a:rPr lang="zh-CN" altLang="en-US" smtClean="0"/>
              <a:t>7</a:t>
            </a:fld>
            <a:endParaRPr lang="en-US" altLang="zh-CN" smtClean="0"/>
          </a:p>
        </p:txBody>
      </p:sp>
    </p:spTree>
    <p:extLst>
      <p:ext uri="{BB962C8B-B14F-4D97-AF65-F5344CB8AC3E}">
        <p14:creationId xmlns:p14="http://schemas.microsoft.com/office/powerpoint/2010/main" val="3705463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xfrm>
            <a:off x="777875" y="842963"/>
            <a:ext cx="5634038" cy="4225925"/>
          </a:xfrm>
        </p:spPr>
      </p:sp>
      <p:sp>
        <p:nvSpPr>
          <p:cNvPr id="41987" name="备注占位符 2"/>
          <p:cNvSpPr>
            <a:spLocks noGrp="1"/>
          </p:cNvSpPr>
          <p:nvPr>
            <p:ph type="body" idx="1"/>
          </p:nvPr>
        </p:nvSpPr>
        <p:spPr>
          <a:noFill/>
        </p:spPr>
        <p:txBody>
          <a:bodyPr/>
          <a:lstStyle/>
          <a:p>
            <a:pPr marL="0" lvl="2" defTabSz="1032660">
              <a:defRPr/>
            </a:pPr>
            <a:r>
              <a:rPr lang="en-US" dirty="0" smtClean="0"/>
              <a:t>Specifically, the delay-domain mmWave massive MIMO channel can be modeled as (1),</a:t>
            </a:r>
          </a:p>
          <a:p>
            <a:pPr marL="0" lvl="2" defTabSz="1032660">
              <a:defRPr/>
            </a:pPr>
            <a:r>
              <a:rPr lang="en-US" dirty="0" smtClean="0"/>
              <a:t>where ...</a:t>
            </a:r>
          </a:p>
          <a:p>
            <a:pPr marL="0" lvl="2" defTabSz="1032660">
              <a:defRPr/>
            </a:pPr>
            <a:endParaRPr lang="en-US" dirty="0" smtClean="0"/>
          </a:p>
          <a:p>
            <a:pPr marL="0" lvl="2" defTabSz="1032660">
              <a:defRPr/>
            </a:pPr>
            <a:r>
              <a:rPr lang="en-US" dirty="0" smtClean="0"/>
              <a:t>Moreover, due to the large system bandwidth and different path delays, mmWave MIMO channels appear the frequency selective fading. If we consider OFDM to comat the frequency selective fading channels, the frequency-domain mmWave MIMO channels can be expressed in the following equations (2)</a:t>
            </a:r>
          </a:p>
          <a:p>
            <a:pPr marL="0" lvl="2" defTabSz="1032660">
              <a:defRPr/>
            </a:pPr>
            <a:r>
              <a:rPr lang="en-US" dirty="0" smtClean="0"/>
              <a:t>where ...</a:t>
            </a:r>
          </a:p>
        </p:txBody>
      </p:sp>
      <p:sp>
        <p:nvSpPr>
          <p:cNvPr id="41988" name="灯片编号占位符 3"/>
          <p:cNvSpPr>
            <a:spLocks noGrp="1"/>
          </p:cNvSpPr>
          <p:nvPr>
            <p:ph type="sldNum" sz="quarter" idx="5"/>
          </p:nvPr>
        </p:nvSpPr>
        <p:spPr>
          <a:noFill/>
          <a:ln>
            <a:miter lim="800000"/>
          </a:ln>
        </p:spPr>
        <p:txBody>
          <a:bodyPr/>
          <a:lstStyle/>
          <a:p>
            <a:pPr>
              <a:buFont typeface="Arial" pitchFamily="34" charset="0"/>
              <a:buNone/>
            </a:pPr>
            <a:fld id="{9F7BDB9B-B478-4EBA-87C4-94C4A38D423B}" type="slidenum">
              <a:rPr lang="zh-CN" altLang="en-US" smtClean="0"/>
              <a:t>8</a:t>
            </a:fld>
            <a:endParaRPr lang="en-US" altLang="zh-CN" smtClean="0"/>
          </a:p>
        </p:txBody>
      </p:sp>
    </p:spTree>
    <p:extLst>
      <p:ext uri="{BB962C8B-B14F-4D97-AF65-F5344CB8AC3E}">
        <p14:creationId xmlns:p14="http://schemas.microsoft.com/office/powerpoint/2010/main" val="2535268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xfrm>
            <a:off x="777875" y="842963"/>
            <a:ext cx="5634038" cy="4225925"/>
          </a:xfrm>
        </p:spPr>
      </p:sp>
      <p:sp>
        <p:nvSpPr>
          <p:cNvPr id="41987" name="备注占位符 2"/>
          <p:cNvSpPr>
            <a:spLocks noGrp="1"/>
          </p:cNvSpPr>
          <p:nvPr>
            <p:ph type="body" idx="1"/>
          </p:nvPr>
        </p:nvSpPr>
        <p:spPr>
          <a:noFill/>
        </p:spPr>
        <p:txBody>
          <a:bodyPr/>
          <a:lstStyle/>
          <a:p>
            <a:pPr marL="0" lvl="2" defTabSz="1032660">
              <a:defRPr/>
            </a:pPr>
            <a:r>
              <a:rPr lang="en-US" dirty="0" smtClean="0"/>
              <a:t>Additionally, for mmWave communications, the path loss for NLOS paths is much larger than that for LOS paths in mmWave, which indiates that the mmWave MIMO channels appear the obviously sparsity in the angular domain. To be specific, the angle-domain mmWave channels can be acuqired by this equation, where Ar and At are unitary matrices. For the 64x64 mmWave MIMO with three paths, the energy distribution of the angle-domain MIMO channel is illustrated in the right figure, where the sparsity of mmWave MIMO channels is clear.</a:t>
            </a:r>
          </a:p>
          <a:p>
            <a:pPr marL="0" lvl="2" defTabSz="1032660">
              <a:defRPr/>
            </a:pPr>
            <a:r>
              <a:rPr lang="en-US" dirty="0" smtClean="0"/>
              <a:t> </a:t>
            </a:r>
          </a:p>
          <a:p>
            <a:pPr marL="0" lvl="2" defTabSz="1032660">
              <a:defRPr/>
            </a:pPr>
            <a:endParaRPr lang="en-US" dirty="0" smtClean="0"/>
          </a:p>
          <a:p>
            <a:pPr marL="0" lvl="2" defTabSz="1032660">
              <a:defRPr/>
            </a:pPr>
            <a:endParaRPr lang="en-US" dirty="0" smtClean="0"/>
          </a:p>
        </p:txBody>
      </p:sp>
      <p:sp>
        <p:nvSpPr>
          <p:cNvPr id="41988" name="灯片编号占位符 3"/>
          <p:cNvSpPr>
            <a:spLocks noGrp="1"/>
          </p:cNvSpPr>
          <p:nvPr>
            <p:ph type="sldNum" sz="quarter" idx="5"/>
          </p:nvPr>
        </p:nvSpPr>
        <p:spPr>
          <a:noFill/>
          <a:ln>
            <a:miter lim="800000"/>
          </a:ln>
        </p:spPr>
        <p:txBody>
          <a:bodyPr/>
          <a:lstStyle/>
          <a:p>
            <a:pPr>
              <a:buFont typeface="Arial" pitchFamily="34" charset="0"/>
              <a:buNone/>
            </a:pPr>
            <a:fld id="{9F7BDB9B-B478-4EBA-87C4-94C4A38D423B}" type="slidenum">
              <a:rPr lang="zh-CN" altLang="en-US" smtClean="0"/>
              <a:t>9</a:t>
            </a:fld>
            <a:endParaRPr lang="en-US" altLang="zh-CN" smtClean="0"/>
          </a:p>
        </p:txBody>
      </p:sp>
    </p:spTree>
    <p:extLst>
      <p:ext uri="{BB962C8B-B14F-4D97-AF65-F5344CB8AC3E}">
        <p14:creationId xmlns:p14="http://schemas.microsoft.com/office/powerpoint/2010/main" val="41249785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12"/>
          <p:cNvPicPr>
            <a:picLocks noChangeAspect="1" noChangeArrowheads="1"/>
          </p:cNvPicPr>
          <p:nvPr userDrawn="1"/>
        </p:nvPicPr>
        <p:blipFill>
          <a:blip r:embed="rId2" cstate="print"/>
          <a:srcRect/>
          <a:stretch>
            <a:fillRect/>
          </a:stretch>
        </p:blipFill>
        <p:spPr bwMode="auto">
          <a:xfrm>
            <a:off x="0" y="0"/>
            <a:ext cx="9144000" cy="3581400"/>
          </a:xfrm>
          <a:prstGeom prst="rect">
            <a:avLst/>
          </a:prstGeom>
          <a:noFill/>
          <a:ln w="9525">
            <a:noFill/>
            <a:miter lim="800000"/>
            <a:headEnd/>
            <a:tailEnd/>
          </a:ln>
        </p:spPr>
      </p:pic>
      <p:sp>
        <p:nvSpPr>
          <p:cNvPr id="5" name="Rectangle 7"/>
          <p:cNvSpPr>
            <a:spLocks noChangeArrowheads="1"/>
          </p:cNvSpPr>
          <p:nvPr/>
        </p:nvSpPr>
        <p:spPr bwMode="auto">
          <a:xfrm>
            <a:off x="152400" y="1143000"/>
            <a:ext cx="8839200" cy="76200"/>
          </a:xfrm>
          <a:prstGeom prst="rect">
            <a:avLst/>
          </a:prstGeom>
          <a:solidFill>
            <a:srgbClr val="000080"/>
          </a:solidFill>
          <a:ln>
            <a:noFill/>
          </a:ln>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smtClean="0"/>
          </a:p>
        </p:txBody>
      </p:sp>
      <p:sp>
        <p:nvSpPr>
          <p:cNvPr id="44035" name="Rectangle 3"/>
          <p:cNvSpPr>
            <a:spLocks noGrp="1" noChangeArrowheads="1"/>
          </p:cNvSpPr>
          <p:nvPr>
            <p:ph type="subTitle" idx="1" hasCustomPrompt="1"/>
          </p:nvPr>
        </p:nvSpPr>
        <p:spPr>
          <a:xfrm>
            <a:off x="990600" y="3733800"/>
            <a:ext cx="7391400" cy="1219200"/>
          </a:xfrm>
        </p:spPr>
        <p:txBody>
          <a:bodyPr anchor="b"/>
          <a:lstStyle>
            <a:lvl1pPr marL="0" indent="0" algn="ctr">
              <a:buFont typeface="Wingdings" pitchFamily="2" charset="2"/>
              <a:buNone/>
              <a:defRPr/>
            </a:lvl1pPr>
          </a:lstStyle>
          <a:p>
            <a:r>
              <a:rPr lang="en-US" altLang="zh-CN"/>
              <a:t>Click to edit Master subtitle style</a:t>
            </a:r>
          </a:p>
        </p:txBody>
      </p:sp>
      <p:sp>
        <p:nvSpPr>
          <p:cNvPr id="44037" name="Rectangle 5"/>
          <p:cNvSpPr>
            <a:spLocks noGrp="1" noChangeArrowheads="1"/>
          </p:cNvSpPr>
          <p:nvPr>
            <p:ph type="ctrTitle" sz="quarter" hasCustomPrompt="1"/>
          </p:nvPr>
        </p:nvSpPr>
        <p:spPr>
          <a:xfrm>
            <a:off x="990600" y="1981200"/>
            <a:ext cx="7391400" cy="1143000"/>
          </a:xfrm>
        </p:spPr>
        <p:txBody>
          <a:bodyPr anchor="ctr"/>
          <a:lstStyle>
            <a:lvl1pPr algn="ctr">
              <a:defRPr/>
            </a:lvl1pPr>
          </a:lstStyle>
          <a:p>
            <a:r>
              <a:rPr lang="en-US" altLang="zh-CN"/>
              <a:t>Click to edit Master title style</a:t>
            </a:r>
          </a:p>
        </p:txBody>
      </p:sp>
      <p:sp>
        <p:nvSpPr>
          <p:cNvPr id="6" name="Rectangle 4"/>
          <p:cNvSpPr>
            <a:spLocks noGrp="1" noChangeArrowheads="1"/>
          </p:cNvSpPr>
          <p:nvPr>
            <p:ph type="dt" sz="quarter" idx="10"/>
          </p:nvPr>
        </p:nvSpPr>
        <p:spPr bwMode="auto">
          <a:xfrm>
            <a:off x="7239000" y="6553200"/>
            <a:ext cx="1905000" cy="304800"/>
          </a:xfrm>
          <a:prstGeom prst="rect">
            <a:avLst/>
          </a:prstGeom>
          <a:ln>
            <a:miter lim="800000"/>
          </a:ln>
        </p:spPr>
        <p:txBody>
          <a:bodyPr vert="horz" wrap="square" lIns="91440" tIns="45720" rIns="91440" bIns="45720" numCol="1" anchor="b" anchorCtr="0" compatLnSpc="1">
            <a:spAutoFit/>
          </a:bodyPr>
          <a:lstStyle>
            <a:lvl1pPr algn="r" eaLnBrk="1" hangingPunct="1">
              <a:defRPr sz="1400">
                <a:solidFill>
                  <a:srgbClr val="000000"/>
                </a:solidFill>
                <a:latin typeface="Arial" charset="0"/>
                <a:ea typeface="宋体" pitchFamily="2" charset="-122"/>
              </a:defRPr>
            </a:lvl1pPr>
          </a:lstStyle>
          <a:p>
            <a:pPr>
              <a:defRPr/>
            </a:pPr>
            <a:endParaRPr lang="en-US" altLang="zh-CN"/>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7"/>
          <p:cNvSpPr>
            <a:spLocks noGrp="1" noChangeArrowheads="1"/>
          </p:cNvSpPr>
          <p:nvPr>
            <p:ph type="sldNum" sz="quarter" idx="10"/>
          </p:nvPr>
        </p:nvSpPr>
        <p:spPr/>
        <p:txBody>
          <a:bodyPr/>
          <a:lstStyle>
            <a:lvl1pPr>
              <a:defRPr/>
            </a:lvl1pPr>
          </a:lstStyle>
          <a:p>
            <a:pPr>
              <a:defRPr/>
            </a:pPr>
            <a:fld id="{120F6300-F71A-4E4A-ACDC-0879076BA03D}" type="slidenum">
              <a:rPr lang="zh-CN" altLang="en-US"/>
              <a:t>‹#›</a:t>
            </a:fld>
            <a:endParaRPr lang="en-US" altLang="zh-CN"/>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p:txBody>
          <a:bodyPr/>
          <a:lstStyle>
            <a:lvl1pPr>
              <a:defRPr/>
            </a:lvl1pPr>
          </a:lstStyle>
          <a:p>
            <a:pPr>
              <a:defRPr/>
            </a:pPr>
            <a:fld id="{328E7542-8D23-4A0B-9DDE-E5551669E40D}" type="slidenum">
              <a:rPr lang="zh-CN" altLang="en-US"/>
              <a:t>‹#›</a:t>
            </a:fld>
            <a:endParaRPr lang="en-US" altLang="zh-CN"/>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52400" y="228600"/>
            <a:ext cx="8763000" cy="6858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152400" y="1371600"/>
            <a:ext cx="8686800" cy="472440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7"/>
          <p:cNvSpPr>
            <a:spLocks noGrp="1" noChangeArrowheads="1"/>
          </p:cNvSpPr>
          <p:nvPr>
            <p:ph type="sldNum" sz="quarter" idx="10"/>
          </p:nvPr>
        </p:nvSpPr>
        <p:spPr>
          <a:xfrm>
            <a:off x="-76200" y="0"/>
            <a:ext cx="587375" cy="336550"/>
          </a:xfrm>
          <a:prstGeom prst="rect">
            <a:avLst/>
          </a:prstGeom>
        </p:spPr>
        <p:txBody>
          <a:bodyPr/>
          <a:lstStyle>
            <a:lvl1pPr>
              <a:defRPr/>
            </a:lvl1pPr>
          </a:lstStyle>
          <a:p>
            <a:pPr>
              <a:defRPr/>
            </a:pPr>
            <a:fld id="{72BA53E8-D97E-4F06-89E3-17B33E09E201}" type="slidenum">
              <a:rPr lang="zh-CN" altLang="en-US"/>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12"/>
          <p:cNvPicPr>
            <a:picLocks noChangeAspect="1" noChangeArrowheads="1"/>
          </p:cNvPicPr>
          <p:nvPr userDrawn="1"/>
        </p:nvPicPr>
        <p:blipFill>
          <a:blip r:embed="rId6" cstate="print"/>
          <a:srcRect/>
          <a:stretch>
            <a:fillRect/>
          </a:stretch>
        </p:blipFill>
        <p:spPr bwMode="auto">
          <a:xfrm>
            <a:off x="0" y="0"/>
            <a:ext cx="9144000" cy="3581400"/>
          </a:xfrm>
          <a:prstGeom prst="rect">
            <a:avLst/>
          </a:prstGeom>
          <a:noFill/>
          <a:ln w="9525">
            <a:noFill/>
            <a:miter lim="800000"/>
            <a:headEnd/>
            <a:tailEnd/>
          </a:ln>
        </p:spPr>
      </p:pic>
      <p:sp>
        <p:nvSpPr>
          <p:cNvPr id="5123" name="Rectangle 3"/>
          <p:cNvSpPr>
            <a:spLocks noGrp="1" noChangeArrowheads="1"/>
          </p:cNvSpPr>
          <p:nvPr>
            <p:ph type="title"/>
          </p:nvPr>
        </p:nvSpPr>
        <p:spPr bwMode="auto">
          <a:xfrm>
            <a:off x="152400" y="228600"/>
            <a:ext cx="8763000" cy="685800"/>
          </a:xfrm>
          <a:prstGeom prst="rect">
            <a:avLst/>
          </a:prstGeom>
          <a:noFill/>
          <a:ln w="9525">
            <a:noFill/>
            <a:miter lim="800000"/>
          </a:ln>
        </p:spPr>
        <p:txBody>
          <a:bodyPr vert="horz" wrap="square" lIns="91440" tIns="45720" rIns="91440" bIns="45720" numCol="1" anchor="b" anchorCtr="0" compatLnSpc="1"/>
          <a:lstStyle/>
          <a:p>
            <a:pPr lvl="0"/>
            <a:r>
              <a:rPr lang="en-US" altLang="zh-CN" smtClean="0"/>
              <a:t>Click to edit Master title styleb</a:t>
            </a:r>
          </a:p>
        </p:txBody>
      </p:sp>
      <p:sp>
        <p:nvSpPr>
          <p:cNvPr id="5124" name="Rectangle 4"/>
          <p:cNvSpPr>
            <a:spLocks noGrp="1" noChangeArrowheads="1"/>
          </p:cNvSpPr>
          <p:nvPr>
            <p:ph type="body" idx="1"/>
          </p:nvPr>
        </p:nvSpPr>
        <p:spPr bwMode="auto">
          <a:xfrm>
            <a:off x="152400" y="1371600"/>
            <a:ext cx="8686800" cy="4724400"/>
          </a:xfrm>
          <a:prstGeom prst="rect">
            <a:avLst/>
          </a:prstGeom>
          <a:noFill/>
          <a:ln w="9525">
            <a:noFill/>
            <a:miter lim="800000"/>
          </a:ln>
        </p:spPr>
        <p:txBody>
          <a:bodyPr vert="horz" wrap="square" lIns="91440" tIns="45720" rIns="91440" bIns="45720" numCol="1" anchor="t" anchorCtr="0" compatLnSpc="1"/>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43015" name="Rectangle 7"/>
          <p:cNvSpPr>
            <a:spLocks noGrp="1" noChangeArrowheads="1"/>
          </p:cNvSpPr>
          <p:nvPr>
            <p:ph type="sldNum" sz="quarter" idx="4"/>
          </p:nvPr>
        </p:nvSpPr>
        <p:spPr bwMode="auto">
          <a:xfrm>
            <a:off x="-76200" y="0"/>
            <a:ext cx="587375" cy="336550"/>
          </a:xfrm>
          <a:prstGeom prst="rect">
            <a:avLst/>
          </a:prstGeom>
          <a:noFill/>
          <a:ln w="9525">
            <a:noFill/>
            <a:miter lim="800000"/>
          </a:ln>
          <a:effectLst/>
        </p:spPr>
        <p:txBody>
          <a:bodyPr vert="horz" wrap="square" lIns="91440" tIns="45720" rIns="91440" bIns="45720" numCol="1" anchor="b" anchorCtr="1" compatLnSpc="1">
            <a:spAutoFit/>
          </a:bodyPr>
          <a:lstStyle>
            <a:lvl1pPr eaLnBrk="1" hangingPunct="1">
              <a:defRPr sz="1600" b="1">
                <a:solidFill>
                  <a:schemeClr val="bg1"/>
                </a:solidFill>
                <a:ea typeface="宋体" charset="-122"/>
              </a:defRPr>
            </a:lvl1pPr>
          </a:lstStyle>
          <a:p>
            <a:pPr>
              <a:defRPr/>
            </a:pPr>
            <a:fld id="{C3DF77F4-98E3-4736-9F5A-B54B8FE73005}" type="slidenum">
              <a:rPr lang="zh-CN" altLang="en-US"/>
              <a:t>‹#›</a:t>
            </a:fld>
            <a:endParaRPr lang="en-US" altLang="zh-CN"/>
          </a:p>
        </p:txBody>
      </p:sp>
      <p:sp>
        <p:nvSpPr>
          <p:cNvPr id="1030" name="Rectangle 8"/>
          <p:cNvSpPr>
            <a:spLocks noChangeArrowheads="1"/>
          </p:cNvSpPr>
          <p:nvPr/>
        </p:nvSpPr>
        <p:spPr bwMode="auto">
          <a:xfrm flipV="1">
            <a:off x="176213" y="1066800"/>
            <a:ext cx="8763000" cy="76200"/>
          </a:xfrm>
          <a:prstGeom prst="rect">
            <a:avLst/>
          </a:prstGeom>
          <a:solidFill>
            <a:srgbClr val="000080"/>
          </a:solidFill>
          <a:ln>
            <a:noFill/>
          </a:ln>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smtClean="0"/>
          </a:p>
        </p:txBody>
      </p:sp>
      <p:sp>
        <p:nvSpPr>
          <p:cNvPr id="1031" name="Rectangle 9"/>
          <p:cNvSpPr>
            <a:spLocks noChangeArrowheads="1"/>
          </p:cNvSpPr>
          <p:nvPr/>
        </p:nvSpPr>
        <p:spPr bwMode="auto">
          <a:xfrm flipV="1">
            <a:off x="228600" y="6553200"/>
            <a:ext cx="8763000" cy="1588"/>
          </a:xfrm>
          <a:prstGeom prst="rect">
            <a:avLst/>
          </a:prstGeom>
          <a:solidFill>
            <a:srgbClr val="000080"/>
          </a:solidFill>
          <a:ln w="0">
            <a:solidFill>
              <a:schemeClr val="tx1"/>
            </a:solidFill>
            <a:miter lim="800000"/>
          </a:ln>
        </p:spPr>
        <p:txBody>
          <a:bodyPr rot="10800000"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smtClean="0"/>
          </a:p>
        </p:txBody>
      </p:sp>
      <p:sp>
        <p:nvSpPr>
          <p:cNvPr id="1032" name="Rectangle 10"/>
          <p:cNvSpPr>
            <a:spLocks noChangeArrowheads="1"/>
          </p:cNvSpPr>
          <p:nvPr/>
        </p:nvSpPr>
        <p:spPr bwMode="auto">
          <a:xfrm>
            <a:off x="7086600" y="6553200"/>
            <a:ext cx="1905000" cy="228600"/>
          </a:xfrm>
          <a:prstGeom prst="rect">
            <a:avLst/>
          </a:prstGeom>
          <a:noFill/>
          <a:ln w="9525">
            <a:noFill/>
            <a:miter lim="800000"/>
          </a:ln>
        </p:spPr>
        <p:txBody>
          <a:bodyPr/>
          <a:lstStyle/>
          <a:p>
            <a:pPr algn="r">
              <a:defRPr/>
            </a:pPr>
            <a:fld id="{8C3FDC9B-82B6-4428-9520-014AEADAB2AE}" type="slidenum">
              <a:rPr lang="en-US" altLang="zh-CN" sz="1400" b="1" smtClean="0">
                <a:solidFill>
                  <a:srgbClr val="333399"/>
                </a:solidFill>
              </a:rPr>
              <a:t>‹#›</a:t>
            </a:fld>
            <a:r>
              <a:rPr lang="en-US" altLang="zh-CN" sz="1400" b="1" dirty="0" smtClean="0">
                <a:solidFill>
                  <a:srgbClr val="333399"/>
                </a:solidFill>
              </a:rPr>
              <a:t>/26</a:t>
            </a:r>
            <a:endParaRPr lang="en-US" altLang="zh-CN" sz="1000" dirty="0">
              <a:solidFill>
                <a:srgbClr val="A50021"/>
              </a:solidFill>
            </a:endParaRPr>
          </a:p>
        </p:txBody>
      </p:sp>
      <p:sp>
        <p:nvSpPr>
          <p:cNvPr id="1033" name="矩形 2"/>
          <p:cNvSpPr>
            <a:spLocks noChangeArrowheads="1"/>
          </p:cNvSpPr>
          <p:nvPr userDrawn="1"/>
        </p:nvSpPr>
        <p:spPr bwMode="auto">
          <a:xfrm>
            <a:off x="152400" y="6563995"/>
            <a:ext cx="9296400" cy="518160"/>
          </a:xfrm>
          <a:prstGeom prst="rect">
            <a:avLst/>
          </a:prstGeom>
          <a:noFill/>
          <a:ln>
            <a:noFill/>
          </a:ln>
        </p:spPr>
        <p:txBody>
          <a:bodyPr>
            <a:spAutoFit/>
          </a:bodyP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r>
              <a:rPr lang="en-US" altLang="zh-CN" sz="1400" dirty="0" smtClean="0">
                <a:latin typeface="Times New Roman" pitchFamily="18" charset="0"/>
                <a:sym typeface="+mn-ea"/>
              </a:rPr>
              <a:t>Channel Estimation for mmWave Massive MIMO Based Access and Backhaul in Ultra-Dense Network</a:t>
            </a:r>
            <a:endParaRPr lang="en-US" altLang="zh-CN" sz="1400" dirty="0" smtClean="0">
              <a:latin typeface="Times New Roman" pitchFamily="18" charset="0"/>
              <a:ea typeface="宋体" pitchFamily="2" charset="-122"/>
            </a:endParaRPr>
          </a:p>
          <a:p>
            <a:pPr eaLnBrk="1" hangingPunct="1">
              <a:defRPr/>
            </a:pPr>
            <a:endParaRPr lang="zh-CN" altLang="en-US" sz="1400" dirty="0" smtClean="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600" b="1">
          <a:solidFill>
            <a:srgbClr val="003399"/>
          </a:solidFill>
          <a:latin typeface="+mj-lt"/>
          <a:ea typeface="+mj-ea"/>
          <a:cs typeface="+mj-cs"/>
        </a:defRPr>
      </a:lvl1pPr>
      <a:lvl2pPr algn="l" rtl="0" eaLnBrk="0" fontAlgn="base" hangingPunct="0">
        <a:lnSpc>
          <a:spcPct val="90000"/>
        </a:lnSpc>
        <a:spcBef>
          <a:spcPct val="0"/>
        </a:spcBef>
        <a:spcAft>
          <a:spcPct val="0"/>
        </a:spcAft>
        <a:defRPr sz="3600" b="1">
          <a:solidFill>
            <a:srgbClr val="003399"/>
          </a:solidFill>
          <a:latin typeface="Arial" charset="0"/>
        </a:defRPr>
      </a:lvl2pPr>
      <a:lvl3pPr algn="l" rtl="0" eaLnBrk="0" fontAlgn="base" hangingPunct="0">
        <a:lnSpc>
          <a:spcPct val="90000"/>
        </a:lnSpc>
        <a:spcBef>
          <a:spcPct val="0"/>
        </a:spcBef>
        <a:spcAft>
          <a:spcPct val="0"/>
        </a:spcAft>
        <a:defRPr sz="3600" b="1">
          <a:solidFill>
            <a:srgbClr val="003399"/>
          </a:solidFill>
          <a:latin typeface="Arial" charset="0"/>
        </a:defRPr>
      </a:lvl3pPr>
      <a:lvl4pPr algn="l" rtl="0" eaLnBrk="0" fontAlgn="base" hangingPunct="0">
        <a:lnSpc>
          <a:spcPct val="90000"/>
        </a:lnSpc>
        <a:spcBef>
          <a:spcPct val="0"/>
        </a:spcBef>
        <a:spcAft>
          <a:spcPct val="0"/>
        </a:spcAft>
        <a:defRPr sz="3600" b="1">
          <a:solidFill>
            <a:srgbClr val="003399"/>
          </a:solidFill>
          <a:latin typeface="Arial" charset="0"/>
        </a:defRPr>
      </a:lvl4pPr>
      <a:lvl5pPr algn="l" rtl="0" eaLnBrk="0" fontAlgn="base" hangingPunct="0">
        <a:lnSpc>
          <a:spcPct val="90000"/>
        </a:lnSpc>
        <a:spcBef>
          <a:spcPct val="0"/>
        </a:spcBef>
        <a:spcAft>
          <a:spcPct val="0"/>
        </a:spcAft>
        <a:defRPr sz="3600" b="1">
          <a:solidFill>
            <a:srgbClr val="003399"/>
          </a:solidFill>
          <a:latin typeface="Arial" charset="0"/>
        </a:defRPr>
      </a:lvl5pPr>
      <a:lvl6pPr marL="457200" algn="l" rtl="0" fontAlgn="base">
        <a:lnSpc>
          <a:spcPct val="90000"/>
        </a:lnSpc>
        <a:spcBef>
          <a:spcPct val="0"/>
        </a:spcBef>
        <a:spcAft>
          <a:spcPct val="0"/>
        </a:spcAft>
        <a:defRPr sz="3600" b="1">
          <a:solidFill>
            <a:srgbClr val="003399"/>
          </a:solidFill>
          <a:latin typeface="Arial" charset="0"/>
        </a:defRPr>
      </a:lvl6pPr>
      <a:lvl7pPr marL="914400" algn="l" rtl="0" fontAlgn="base">
        <a:lnSpc>
          <a:spcPct val="90000"/>
        </a:lnSpc>
        <a:spcBef>
          <a:spcPct val="0"/>
        </a:spcBef>
        <a:spcAft>
          <a:spcPct val="0"/>
        </a:spcAft>
        <a:defRPr sz="3600" b="1">
          <a:solidFill>
            <a:srgbClr val="003399"/>
          </a:solidFill>
          <a:latin typeface="Arial" charset="0"/>
        </a:defRPr>
      </a:lvl7pPr>
      <a:lvl8pPr marL="1371600" algn="l" rtl="0" fontAlgn="base">
        <a:lnSpc>
          <a:spcPct val="90000"/>
        </a:lnSpc>
        <a:spcBef>
          <a:spcPct val="0"/>
        </a:spcBef>
        <a:spcAft>
          <a:spcPct val="0"/>
        </a:spcAft>
        <a:defRPr sz="3600" b="1">
          <a:solidFill>
            <a:srgbClr val="003399"/>
          </a:solidFill>
          <a:latin typeface="Arial" charset="0"/>
        </a:defRPr>
      </a:lvl8pPr>
      <a:lvl9pPr marL="1828800" algn="l" rtl="0" fontAlgn="base">
        <a:lnSpc>
          <a:spcPct val="90000"/>
        </a:lnSpc>
        <a:spcBef>
          <a:spcPct val="0"/>
        </a:spcBef>
        <a:spcAft>
          <a:spcPct val="0"/>
        </a:spcAft>
        <a:defRPr sz="3600" b="1">
          <a:solidFill>
            <a:srgbClr val="003399"/>
          </a:solidFill>
          <a:latin typeface="Arial" charset="0"/>
        </a:defRPr>
      </a:lvl9pPr>
    </p:titleStyle>
    <p:bodyStyle>
      <a:lvl1pPr marL="342900" indent="-342900" algn="l" rtl="0" eaLnBrk="0" fontAlgn="base" hangingPunct="0">
        <a:spcBef>
          <a:spcPct val="20000"/>
        </a:spcBef>
        <a:spcAft>
          <a:spcPct val="0"/>
        </a:spcAft>
        <a:buClr>
          <a:srgbClr val="000000"/>
        </a:buClr>
        <a:buFont typeface="Wingdings" pitchFamily="2" charset="2"/>
        <a:buChar char="l"/>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000000"/>
        </a:buClr>
        <a:buChar char="–"/>
        <a:defRPr sz="2400">
          <a:solidFill>
            <a:srgbClr val="000000"/>
          </a:solidFill>
          <a:latin typeface="+mn-lt"/>
        </a:defRPr>
      </a:lvl2pPr>
      <a:lvl3pPr marL="1143000" indent="-228600" algn="l" rtl="0" eaLnBrk="0" fontAlgn="base" hangingPunct="0">
        <a:spcBef>
          <a:spcPct val="20000"/>
        </a:spcBef>
        <a:spcAft>
          <a:spcPct val="0"/>
        </a:spcAft>
        <a:buClr>
          <a:srgbClr val="000000"/>
        </a:buClr>
        <a:buFont typeface="Wingdings" pitchFamily="2" charset="2"/>
        <a:buChar char="l"/>
        <a:defRPr sz="2000">
          <a:solidFill>
            <a:srgbClr val="000000"/>
          </a:solidFill>
          <a:latin typeface="+mn-lt"/>
        </a:defRPr>
      </a:lvl3pPr>
      <a:lvl4pPr marL="1600200" indent="-228600" algn="l" rtl="0" eaLnBrk="0" fontAlgn="base" hangingPunct="0">
        <a:spcBef>
          <a:spcPct val="20000"/>
        </a:spcBef>
        <a:spcAft>
          <a:spcPct val="0"/>
        </a:spcAft>
        <a:buClr>
          <a:srgbClr val="000000"/>
        </a:buClr>
        <a:buChar char="–"/>
        <a:defRPr sz="2000">
          <a:solidFill>
            <a:srgbClr val="000000"/>
          </a:solidFill>
          <a:latin typeface="+mn-lt"/>
        </a:defRPr>
      </a:lvl4pPr>
      <a:lvl5pPr marL="2057400" indent="-228600" algn="l" rtl="0" eaLnBrk="0" fontAlgn="base" hangingPunct="0">
        <a:spcBef>
          <a:spcPct val="20000"/>
        </a:spcBef>
        <a:spcAft>
          <a:spcPct val="0"/>
        </a:spcAft>
        <a:buClr>
          <a:srgbClr val="000000"/>
        </a:buClr>
        <a:buFont typeface="Wingdings" pitchFamily="2" charset="2"/>
        <a:buChar char="l"/>
        <a:defRPr sz="2000">
          <a:solidFill>
            <a:srgbClr val="000000"/>
          </a:solidFill>
          <a:latin typeface="+mn-lt"/>
        </a:defRPr>
      </a:lvl5pPr>
      <a:lvl6pPr marL="2514600" indent="-228600" algn="l" rtl="0" fontAlgn="base">
        <a:spcBef>
          <a:spcPct val="20000"/>
        </a:spcBef>
        <a:spcAft>
          <a:spcPct val="0"/>
        </a:spcAft>
        <a:buClr>
          <a:srgbClr val="000000"/>
        </a:buClr>
        <a:buFont typeface="Wingdings" pitchFamily="2" charset="2"/>
        <a:buChar char="l"/>
        <a:defRPr>
          <a:solidFill>
            <a:srgbClr val="000000"/>
          </a:solidFill>
          <a:latin typeface="+mn-lt"/>
        </a:defRPr>
      </a:lvl6pPr>
      <a:lvl7pPr marL="2971800" indent="-228600" algn="l" rtl="0" fontAlgn="base">
        <a:spcBef>
          <a:spcPct val="20000"/>
        </a:spcBef>
        <a:spcAft>
          <a:spcPct val="0"/>
        </a:spcAft>
        <a:buClr>
          <a:srgbClr val="000000"/>
        </a:buClr>
        <a:buFont typeface="Wingdings" pitchFamily="2" charset="2"/>
        <a:buChar char="l"/>
        <a:defRPr>
          <a:solidFill>
            <a:srgbClr val="000000"/>
          </a:solidFill>
          <a:latin typeface="+mn-lt"/>
        </a:defRPr>
      </a:lvl7pPr>
      <a:lvl8pPr marL="3429000" indent="-228600" algn="l" rtl="0" fontAlgn="base">
        <a:spcBef>
          <a:spcPct val="20000"/>
        </a:spcBef>
        <a:spcAft>
          <a:spcPct val="0"/>
        </a:spcAft>
        <a:buClr>
          <a:srgbClr val="000000"/>
        </a:buClr>
        <a:buFont typeface="Wingdings" pitchFamily="2" charset="2"/>
        <a:buChar char="l"/>
        <a:defRPr>
          <a:solidFill>
            <a:srgbClr val="000000"/>
          </a:solidFill>
          <a:latin typeface="+mn-lt"/>
        </a:defRPr>
      </a:lvl8pPr>
      <a:lvl9pPr marL="3886200" indent="-228600" algn="l" rtl="0" fontAlgn="base">
        <a:spcBef>
          <a:spcPct val="20000"/>
        </a:spcBef>
        <a:spcAft>
          <a:spcPct val="0"/>
        </a:spcAft>
        <a:buClr>
          <a:srgbClr val="000000"/>
        </a:buClr>
        <a:buFont typeface="Wingdings" pitchFamily="2" charset="2"/>
        <a:buChar char="l"/>
        <a:defRPr>
          <a:solidFill>
            <a:srgbClr val="000000"/>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10.xml"/><Relationship Id="rId7" Type="http://schemas.openxmlformats.org/officeDocument/2006/relationships/image" Target="../media/image17.wmf"/><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oleObject" Target="../embeddings/oleObject13.bin"/><Relationship Id="rId11" Type="http://schemas.openxmlformats.org/officeDocument/2006/relationships/image" Target="../media/image19.wmf"/><Relationship Id="rId5" Type="http://schemas.openxmlformats.org/officeDocument/2006/relationships/image" Target="../media/image16.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8.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0.emf"/><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25.wmf"/><Relationship Id="rId18" Type="http://schemas.openxmlformats.org/officeDocument/2006/relationships/oleObject" Target="../embeddings/oleObject24.bin"/><Relationship Id="rId26" Type="http://schemas.openxmlformats.org/officeDocument/2006/relationships/oleObject" Target="../embeddings/oleObject28.bin"/><Relationship Id="rId3" Type="http://schemas.openxmlformats.org/officeDocument/2006/relationships/notesSlide" Target="../notesSlides/notesSlide13.xml"/><Relationship Id="rId21" Type="http://schemas.openxmlformats.org/officeDocument/2006/relationships/image" Target="../media/image29.wmf"/><Relationship Id="rId7" Type="http://schemas.openxmlformats.org/officeDocument/2006/relationships/image" Target="../media/image22.wmf"/><Relationship Id="rId12" Type="http://schemas.openxmlformats.org/officeDocument/2006/relationships/oleObject" Target="../embeddings/oleObject21.bin"/><Relationship Id="rId17" Type="http://schemas.openxmlformats.org/officeDocument/2006/relationships/image" Target="../media/image27.wmf"/><Relationship Id="rId25" Type="http://schemas.openxmlformats.org/officeDocument/2006/relationships/image" Target="../media/image31.wmf"/><Relationship Id="rId2" Type="http://schemas.openxmlformats.org/officeDocument/2006/relationships/slideLayout" Target="../slideLayouts/slideLayout4.xml"/><Relationship Id="rId16" Type="http://schemas.openxmlformats.org/officeDocument/2006/relationships/oleObject" Target="../embeddings/oleObject23.bin"/><Relationship Id="rId20" Type="http://schemas.openxmlformats.org/officeDocument/2006/relationships/oleObject" Target="../embeddings/oleObject25.bin"/><Relationship Id="rId29" Type="http://schemas.openxmlformats.org/officeDocument/2006/relationships/image" Target="../media/image6.emf"/><Relationship Id="rId1" Type="http://schemas.openxmlformats.org/officeDocument/2006/relationships/vmlDrawing" Target="../drawings/vmlDrawing8.vml"/><Relationship Id="rId6" Type="http://schemas.openxmlformats.org/officeDocument/2006/relationships/oleObject" Target="../embeddings/oleObject18.bin"/><Relationship Id="rId11" Type="http://schemas.openxmlformats.org/officeDocument/2006/relationships/image" Target="../media/image24.wmf"/><Relationship Id="rId24" Type="http://schemas.openxmlformats.org/officeDocument/2006/relationships/oleObject" Target="../embeddings/oleObject27.bin"/><Relationship Id="rId5" Type="http://schemas.openxmlformats.org/officeDocument/2006/relationships/image" Target="../media/image21.wmf"/><Relationship Id="rId15" Type="http://schemas.openxmlformats.org/officeDocument/2006/relationships/image" Target="../media/image26.wmf"/><Relationship Id="rId23" Type="http://schemas.openxmlformats.org/officeDocument/2006/relationships/image" Target="../media/image30.wmf"/><Relationship Id="rId28" Type="http://schemas.openxmlformats.org/officeDocument/2006/relationships/oleObject" Target="../embeddings/oleObject29.bin"/><Relationship Id="rId10" Type="http://schemas.openxmlformats.org/officeDocument/2006/relationships/oleObject" Target="../embeddings/oleObject20.bin"/><Relationship Id="rId19" Type="http://schemas.openxmlformats.org/officeDocument/2006/relationships/image" Target="../media/image28.wmf"/><Relationship Id="rId4" Type="http://schemas.openxmlformats.org/officeDocument/2006/relationships/oleObject" Target="../embeddings/oleObject17.bin"/><Relationship Id="rId9" Type="http://schemas.openxmlformats.org/officeDocument/2006/relationships/image" Target="../media/image23.wmf"/><Relationship Id="rId14" Type="http://schemas.openxmlformats.org/officeDocument/2006/relationships/oleObject" Target="../embeddings/oleObject22.bin"/><Relationship Id="rId22" Type="http://schemas.openxmlformats.org/officeDocument/2006/relationships/oleObject" Target="../embeddings/oleObject26.bin"/><Relationship Id="rId27" Type="http://schemas.openxmlformats.org/officeDocument/2006/relationships/image" Target="../media/image32.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37.wmf"/><Relationship Id="rId3" Type="http://schemas.openxmlformats.org/officeDocument/2006/relationships/notesSlide" Target="../notesSlides/notesSlide14.xml"/><Relationship Id="rId7" Type="http://schemas.openxmlformats.org/officeDocument/2006/relationships/image" Target="../media/image34.wmf"/><Relationship Id="rId12" Type="http://schemas.openxmlformats.org/officeDocument/2006/relationships/oleObject" Target="../embeddings/oleObject34.bin"/><Relationship Id="rId17" Type="http://schemas.openxmlformats.org/officeDocument/2006/relationships/image" Target="../media/image32.wmf"/><Relationship Id="rId2" Type="http://schemas.openxmlformats.org/officeDocument/2006/relationships/slideLayout" Target="../slideLayouts/slideLayout4.xml"/><Relationship Id="rId16" Type="http://schemas.openxmlformats.org/officeDocument/2006/relationships/oleObject" Target="../embeddings/oleObject36.bin"/><Relationship Id="rId1" Type="http://schemas.openxmlformats.org/officeDocument/2006/relationships/vmlDrawing" Target="../drawings/vmlDrawing9.vml"/><Relationship Id="rId6" Type="http://schemas.openxmlformats.org/officeDocument/2006/relationships/oleObject" Target="../embeddings/oleObject31.bin"/><Relationship Id="rId11" Type="http://schemas.openxmlformats.org/officeDocument/2006/relationships/image" Target="../media/image36.wmf"/><Relationship Id="rId5" Type="http://schemas.openxmlformats.org/officeDocument/2006/relationships/image" Target="../media/image33.wmf"/><Relationship Id="rId15" Type="http://schemas.openxmlformats.org/officeDocument/2006/relationships/image" Target="../media/image38.wmf"/><Relationship Id="rId10" Type="http://schemas.openxmlformats.org/officeDocument/2006/relationships/oleObject" Target="../embeddings/oleObject33.bin"/><Relationship Id="rId4" Type="http://schemas.openxmlformats.org/officeDocument/2006/relationships/oleObject" Target="../embeddings/oleObject30.bin"/><Relationship Id="rId9" Type="http://schemas.openxmlformats.org/officeDocument/2006/relationships/image" Target="../media/image35.wmf"/><Relationship Id="rId14" Type="http://schemas.openxmlformats.org/officeDocument/2006/relationships/oleObject" Target="../embeddings/oleObject35.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32.wmf"/><Relationship Id="rId3" Type="http://schemas.openxmlformats.org/officeDocument/2006/relationships/notesSlide" Target="../notesSlides/notesSlide15.xml"/><Relationship Id="rId7" Type="http://schemas.openxmlformats.org/officeDocument/2006/relationships/image" Target="../media/image40.wmf"/><Relationship Id="rId12" Type="http://schemas.openxmlformats.org/officeDocument/2006/relationships/oleObject" Target="../embeddings/oleObject41.bin"/><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oleObject" Target="../embeddings/oleObject38.bin"/><Relationship Id="rId11" Type="http://schemas.openxmlformats.org/officeDocument/2006/relationships/image" Target="../media/image42.wmf"/><Relationship Id="rId5" Type="http://schemas.openxmlformats.org/officeDocument/2006/relationships/image" Target="../media/image39.wmf"/><Relationship Id="rId15" Type="http://schemas.openxmlformats.org/officeDocument/2006/relationships/image" Target="../media/image43.w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41.wmf"/><Relationship Id="rId14" Type="http://schemas.openxmlformats.org/officeDocument/2006/relationships/oleObject" Target="../embeddings/oleObject42.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notesSlide" Target="../notesSlides/notesSlide16.xml"/><Relationship Id="rId7" Type="http://schemas.openxmlformats.org/officeDocument/2006/relationships/image" Target="../media/image43.wmf"/><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oleObject" Target="../embeddings/oleObject44.bin"/><Relationship Id="rId5" Type="http://schemas.openxmlformats.org/officeDocument/2006/relationships/image" Target="../media/image39.wmf"/><Relationship Id="rId4" Type="http://schemas.openxmlformats.org/officeDocument/2006/relationships/oleObject" Target="../embeddings/oleObject43.bin"/><Relationship Id="rId9" Type="http://schemas.openxmlformats.org/officeDocument/2006/relationships/image" Target="../media/image44.e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notesSlide" Target="../notesSlides/notesSlide17.xml"/><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47.bin"/><Relationship Id="rId5" Type="http://schemas.openxmlformats.org/officeDocument/2006/relationships/image" Target="../media/image45.wmf"/><Relationship Id="rId4" Type="http://schemas.openxmlformats.org/officeDocument/2006/relationships/oleObject" Target="../embeddings/oleObject46.bin"/><Relationship Id="rId9" Type="http://schemas.openxmlformats.org/officeDocument/2006/relationships/image" Target="../media/image47.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52.wmf"/><Relationship Id="rId18" Type="http://schemas.openxmlformats.org/officeDocument/2006/relationships/oleObject" Target="../embeddings/oleObject56.bin"/><Relationship Id="rId3" Type="http://schemas.openxmlformats.org/officeDocument/2006/relationships/notesSlide" Target="../notesSlides/notesSlide18.xml"/><Relationship Id="rId21" Type="http://schemas.openxmlformats.org/officeDocument/2006/relationships/image" Target="../media/image56.wmf"/><Relationship Id="rId7" Type="http://schemas.openxmlformats.org/officeDocument/2006/relationships/image" Target="../media/image49.wmf"/><Relationship Id="rId12" Type="http://schemas.openxmlformats.org/officeDocument/2006/relationships/oleObject" Target="../embeddings/oleObject53.bin"/><Relationship Id="rId17" Type="http://schemas.openxmlformats.org/officeDocument/2006/relationships/image" Target="../media/image54.wmf"/><Relationship Id="rId25" Type="http://schemas.openxmlformats.org/officeDocument/2006/relationships/image" Target="../media/image58.wmf"/><Relationship Id="rId2" Type="http://schemas.openxmlformats.org/officeDocument/2006/relationships/slideLayout" Target="../slideLayouts/slideLayout2.xml"/><Relationship Id="rId16" Type="http://schemas.openxmlformats.org/officeDocument/2006/relationships/oleObject" Target="../embeddings/oleObject55.bin"/><Relationship Id="rId20" Type="http://schemas.openxmlformats.org/officeDocument/2006/relationships/oleObject" Target="../embeddings/oleObject57.bin"/><Relationship Id="rId1" Type="http://schemas.openxmlformats.org/officeDocument/2006/relationships/vmlDrawing" Target="../drawings/vmlDrawing13.vml"/><Relationship Id="rId6" Type="http://schemas.openxmlformats.org/officeDocument/2006/relationships/oleObject" Target="../embeddings/oleObject50.bin"/><Relationship Id="rId11" Type="http://schemas.openxmlformats.org/officeDocument/2006/relationships/image" Target="../media/image51.wmf"/><Relationship Id="rId24" Type="http://schemas.openxmlformats.org/officeDocument/2006/relationships/oleObject" Target="../embeddings/oleObject59.bin"/><Relationship Id="rId5" Type="http://schemas.openxmlformats.org/officeDocument/2006/relationships/image" Target="../media/image48.wmf"/><Relationship Id="rId15" Type="http://schemas.openxmlformats.org/officeDocument/2006/relationships/image" Target="../media/image53.wmf"/><Relationship Id="rId23" Type="http://schemas.openxmlformats.org/officeDocument/2006/relationships/image" Target="../media/image57.wmf"/><Relationship Id="rId10" Type="http://schemas.openxmlformats.org/officeDocument/2006/relationships/oleObject" Target="../embeddings/oleObject52.bin"/><Relationship Id="rId19" Type="http://schemas.openxmlformats.org/officeDocument/2006/relationships/image" Target="../media/image55.wmf"/><Relationship Id="rId4" Type="http://schemas.openxmlformats.org/officeDocument/2006/relationships/oleObject" Target="../embeddings/oleObject49.bin"/><Relationship Id="rId9" Type="http://schemas.openxmlformats.org/officeDocument/2006/relationships/image" Target="../media/image50.wmf"/><Relationship Id="rId14" Type="http://schemas.openxmlformats.org/officeDocument/2006/relationships/oleObject" Target="../embeddings/oleObject54.bin"/><Relationship Id="rId22" Type="http://schemas.openxmlformats.org/officeDocument/2006/relationships/oleObject" Target="../embeddings/oleObject58.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60.wmf"/><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oleObject" Target="../embeddings/oleObject61.bin"/><Relationship Id="rId5" Type="http://schemas.openxmlformats.org/officeDocument/2006/relationships/image" Target="../media/image59.emf"/><Relationship Id="rId4" Type="http://schemas.openxmlformats.org/officeDocument/2006/relationships/oleObject" Target="../embeddings/oleObject60.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63.bin"/><Relationship Id="rId13" Type="http://schemas.openxmlformats.org/officeDocument/2006/relationships/image" Target="../media/image67.wmf"/><Relationship Id="rId18" Type="http://schemas.openxmlformats.org/officeDocument/2006/relationships/oleObject" Target="../embeddings/oleObject68.bin"/><Relationship Id="rId3" Type="http://schemas.openxmlformats.org/officeDocument/2006/relationships/notesSlide" Target="../notesSlides/notesSlide23.xml"/><Relationship Id="rId21" Type="http://schemas.openxmlformats.org/officeDocument/2006/relationships/image" Target="../media/image71.wmf"/><Relationship Id="rId7" Type="http://schemas.openxmlformats.org/officeDocument/2006/relationships/image" Target="../media/image64.wmf"/><Relationship Id="rId12" Type="http://schemas.openxmlformats.org/officeDocument/2006/relationships/oleObject" Target="../embeddings/oleObject65.bin"/><Relationship Id="rId17" Type="http://schemas.openxmlformats.org/officeDocument/2006/relationships/image" Target="../media/image69.wmf"/><Relationship Id="rId2" Type="http://schemas.openxmlformats.org/officeDocument/2006/relationships/slideLayout" Target="../slideLayouts/slideLayout3.xml"/><Relationship Id="rId16" Type="http://schemas.openxmlformats.org/officeDocument/2006/relationships/oleObject" Target="../embeddings/oleObject67.bin"/><Relationship Id="rId20" Type="http://schemas.openxmlformats.org/officeDocument/2006/relationships/oleObject" Target="../embeddings/oleObject69.bin"/><Relationship Id="rId1" Type="http://schemas.openxmlformats.org/officeDocument/2006/relationships/vmlDrawing" Target="../drawings/vmlDrawing15.vml"/><Relationship Id="rId6" Type="http://schemas.openxmlformats.org/officeDocument/2006/relationships/oleObject" Target="../embeddings/oleObject62.bin"/><Relationship Id="rId11" Type="http://schemas.openxmlformats.org/officeDocument/2006/relationships/image" Target="../media/image66.wmf"/><Relationship Id="rId5" Type="http://schemas.openxmlformats.org/officeDocument/2006/relationships/image" Target="../media/image74.png"/><Relationship Id="rId15" Type="http://schemas.openxmlformats.org/officeDocument/2006/relationships/image" Target="../media/image68.wmf"/><Relationship Id="rId23" Type="http://schemas.openxmlformats.org/officeDocument/2006/relationships/image" Target="../media/image72.wmf"/><Relationship Id="rId10" Type="http://schemas.openxmlformats.org/officeDocument/2006/relationships/oleObject" Target="../embeddings/oleObject64.bin"/><Relationship Id="rId19" Type="http://schemas.openxmlformats.org/officeDocument/2006/relationships/image" Target="../media/image70.wmf"/><Relationship Id="rId4" Type="http://schemas.openxmlformats.org/officeDocument/2006/relationships/image" Target="../media/image73.png"/><Relationship Id="rId9" Type="http://schemas.openxmlformats.org/officeDocument/2006/relationships/image" Target="../media/image65.wmf"/><Relationship Id="rId14" Type="http://schemas.openxmlformats.org/officeDocument/2006/relationships/oleObject" Target="../embeddings/oleObject66.bin"/><Relationship Id="rId22" Type="http://schemas.openxmlformats.org/officeDocument/2006/relationships/oleObject" Target="../embeddings/oleObject70.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7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1.wmf"/><Relationship Id="rId3" Type="http://schemas.openxmlformats.org/officeDocument/2006/relationships/notesSlide" Target="../notesSlides/notesSlide8.xml"/><Relationship Id="rId7" Type="http://schemas.openxmlformats.org/officeDocument/2006/relationships/image" Target="../media/image8.wmf"/><Relationship Id="rId12"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5.bin"/><Relationship Id="rId11" Type="http://schemas.openxmlformats.org/officeDocument/2006/relationships/image" Target="../media/image10.wmf"/><Relationship Id="rId5" Type="http://schemas.openxmlformats.org/officeDocument/2006/relationships/image" Target="../media/image7.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9.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9.xml"/><Relationship Id="rId7" Type="http://schemas.openxmlformats.org/officeDocument/2006/relationships/image" Target="../media/image13.wmf"/><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12.wmf"/><Relationship Id="rId10" Type="http://schemas.openxmlformats.org/officeDocument/2006/relationships/image" Target="../media/image15.emf"/><Relationship Id="rId4" Type="http://schemas.openxmlformats.org/officeDocument/2006/relationships/oleObject" Target="../embeddings/oleObject9.bin"/><Relationship Id="rId9"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9" name="Group 5"/>
          <p:cNvGrpSpPr/>
          <p:nvPr/>
        </p:nvGrpSpPr>
        <p:grpSpPr bwMode="auto">
          <a:xfrm>
            <a:off x="152400" y="1219200"/>
            <a:ext cx="3429000" cy="1190625"/>
            <a:chOff x="0" y="0"/>
            <a:chExt cx="2160" cy="750"/>
          </a:xfrm>
        </p:grpSpPr>
        <p:sp>
          <p:nvSpPr>
            <p:cNvPr id="6151" name="Freeform 5"/>
            <p:cNvSpPr/>
            <p:nvPr/>
          </p:nvSpPr>
          <p:spPr bwMode="auto">
            <a:xfrm rot="-409519">
              <a:off x="20" y="439"/>
              <a:ext cx="1618" cy="309"/>
            </a:xfrm>
            <a:custGeom>
              <a:avLst/>
              <a:gdLst>
                <a:gd name="T0" fmla="*/ 1 w 3214"/>
                <a:gd name="T1" fmla="*/ 2744838 h 205"/>
                <a:gd name="T2" fmla="*/ 1 w 3214"/>
                <a:gd name="T3" fmla="*/ 296816 h 205"/>
                <a:gd name="T4" fmla="*/ 1 w 3214"/>
                <a:gd name="T5" fmla="*/ 3171083 h 205"/>
                <a:gd name="T6" fmla="*/ 1 w 3214"/>
                <a:gd name="T7" fmla="*/ 2457821 h 205"/>
                <a:gd name="T8" fmla="*/ 1 w 3214"/>
                <a:gd name="T9" fmla="*/ 3662242 h 205"/>
                <a:gd name="T10" fmla="*/ 1 w 3214"/>
                <a:gd name="T11" fmla="*/ 1164336 h 205"/>
                <a:gd name="T12" fmla="*/ 1 w 3214"/>
                <a:gd name="T13" fmla="*/ 2744838 h 205"/>
                <a:gd name="T14" fmla="*/ 0 60000 65536"/>
                <a:gd name="T15" fmla="*/ 0 60000 65536"/>
                <a:gd name="T16" fmla="*/ 0 60000 65536"/>
                <a:gd name="T17" fmla="*/ 0 60000 65536"/>
                <a:gd name="T18" fmla="*/ 0 60000 65536"/>
                <a:gd name="T19" fmla="*/ 0 60000 65536"/>
                <a:gd name="T20" fmla="*/ 0 60000 65536"/>
                <a:gd name="T21" fmla="*/ 0 w 3214"/>
                <a:gd name="T22" fmla="*/ 0 h 205"/>
                <a:gd name="T23" fmla="*/ 3214 w 3214"/>
                <a:gd name="T24" fmla="*/ 205 h 2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14" h="205">
                  <a:moveTo>
                    <a:pt x="3" y="145"/>
                  </a:moveTo>
                  <a:cubicBezTo>
                    <a:pt x="0" y="144"/>
                    <a:pt x="557" y="0"/>
                    <a:pt x="987" y="16"/>
                  </a:cubicBezTo>
                  <a:cubicBezTo>
                    <a:pt x="1417" y="33"/>
                    <a:pt x="1861" y="149"/>
                    <a:pt x="2232" y="168"/>
                  </a:cubicBezTo>
                  <a:cubicBezTo>
                    <a:pt x="2603" y="187"/>
                    <a:pt x="3208" y="126"/>
                    <a:pt x="3211" y="130"/>
                  </a:cubicBezTo>
                  <a:cubicBezTo>
                    <a:pt x="3214" y="134"/>
                    <a:pt x="2622" y="205"/>
                    <a:pt x="2251" y="194"/>
                  </a:cubicBezTo>
                  <a:cubicBezTo>
                    <a:pt x="1880" y="183"/>
                    <a:pt x="1362" y="70"/>
                    <a:pt x="987" y="62"/>
                  </a:cubicBezTo>
                  <a:cubicBezTo>
                    <a:pt x="384" y="54"/>
                    <a:pt x="168" y="144"/>
                    <a:pt x="3" y="145"/>
                  </a:cubicBezTo>
                  <a:close/>
                </a:path>
              </a:pathLst>
            </a:custGeom>
            <a:gradFill rotWithShape="1">
              <a:gsLst>
                <a:gs pos="0">
                  <a:schemeClr val="accent2"/>
                </a:gs>
                <a:gs pos="100000">
                  <a:srgbClr val="BAEEEE"/>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2" name="Freeform 6"/>
            <p:cNvSpPr/>
            <p:nvPr/>
          </p:nvSpPr>
          <p:spPr bwMode="auto">
            <a:xfrm>
              <a:off x="0" y="0"/>
              <a:ext cx="2160" cy="750"/>
            </a:xfrm>
            <a:custGeom>
              <a:avLst/>
              <a:gdLst>
                <a:gd name="T0" fmla="*/ 565 w 1731"/>
                <a:gd name="T1" fmla="*/ 506555 h 565"/>
                <a:gd name="T2" fmla="*/ 93288 w 1731"/>
                <a:gd name="T3" fmla="*/ 212579 h 565"/>
                <a:gd name="T4" fmla="*/ 224332 w 1731"/>
                <a:gd name="T5" fmla="*/ 273528 h 565"/>
                <a:gd name="T6" fmla="*/ 351547 w 1731"/>
                <a:gd name="T7" fmla="*/ 5946 h 565"/>
                <a:gd name="T8" fmla="*/ 228417 w 1731"/>
                <a:gd name="T9" fmla="*/ 308600 h 565"/>
                <a:gd name="T10" fmla="*/ 92665 w 1731"/>
                <a:gd name="T11" fmla="*/ 280096 h 565"/>
                <a:gd name="T12" fmla="*/ 565 w 1731"/>
                <a:gd name="T13" fmla="*/ 506555 h 565"/>
                <a:gd name="T14" fmla="*/ 0 60000 65536"/>
                <a:gd name="T15" fmla="*/ 0 60000 65536"/>
                <a:gd name="T16" fmla="*/ 0 60000 65536"/>
                <a:gd name="T17" fmla="*/ 0 60000 65536"/>
                <a:gd name="T18" fmla="*/ 0 60000 65536"/>
                <a:gd name="T19" fmla="*/ 0 60000 65536"/>
                <a:gd name="T20" fmla="*/ 0 60000 65536"/>
                <a:gd name="T21" fmla="*/ 0 w 1731"/>
                <a:gd name="T22" fmla="*/ 0 h 565"/>
                <a:gd name="T23" fmla="*/ 1731 w 1731"/>
                <a:gd name="T24" fmla="*/ 565 h 5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1" h="565">
                  <a:moveTo>
                    <a:pt x="3" y="565"/>
                  </a:moveTo>
                  <a:cubicBezTo>
                    <a:pt x="0" y="563"/>
                    <a:pt x="215" y="289"/>
                    <a:pt x="460" y="237"/>
                  </a:cubicBezTo>
                  <a:cubicBezTo>
                    <a:pt x="704" y="187"/>
                    <a:pt x="892" y="343"/>
                    <a:pt x="1104" y="305"/>
                  </a:cubicBezTo>
                  <a:cubicBezTo>
                    <a:pt x="1316" y="267"/>
                    <a:pt x="1728" y="0"/>
                    <a:pt x="1731" y="6"/>
                  </a:cubicBezTo>
                  <a:cubicBezTo>
                    <a:pt x="1654" y="53"/>
                    <a:pt x="1362" y="291"/>
                    <a:pt x="1124" y="344"/>
                  </a:cubicBezTo>
                  <a:cubicBezTo>
                    <a:pt x="886" y="397"/>
                    <a:pt x="650" y="265"/>
                    <a:pt x="456" y="313"/>
                  </a:cubicBezTo>
                  <a:cubicBezTo>
                    <a:pt x="115" y="402"/>
                    <a:pt x="94" y="537"/>
                    <a:pt x="3" y="565"/>
                  </a:cubicBezTo>
                  <a:close/>
                </a:path>
              </a:pathLst>
            </a:custGeom>
            <a:gradFill rotWithShape="1">
              <a:gsLst>
                <a:gs pos="0">
                  <a:schemeClr val="accent1"/>
                </a:gs>
                <a:gs pos="100000">
                  <a:srgbClr val="DDEEDD"/>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10" name="Picture 9" descr="http://t1.gstatic.com/images?q=tbn:ANd9GcTr3cnuSdAIObZqFg-mSdql0jrYfXETasyq2G3aAnQRctiBXyzb"/>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4625" y="26988"/>
            <a:ext cx="973138"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p:nvPr/>
        </p:nvGrpSpPr>
        <p:grpSpPr bwMode="auto">
          <a:xfrm>
            <a:off x="76200" y="1219200"/>
            <a:ext cx="3429000" cy="1190625"/>
            <a:chOff x="432" y="2034"/>
            <a:chExt cx="2160" cy="750"/>
          </a:xfrm>
        </p:grpSpPr>
        <p:sp>
          <p:nvSpPr>
            <p:cNvPr id="17" name="Freeform 5"/>
            <p:cNvSpPr/>
            <p:nvPr/>
          </p:nvSpPr>
          <p:spPr bwMode="gray">
            <a:xfrm rot="-409519">
              <a:off x="452" y="2473"/>
              <a:ext cx="1618" cy="309"/>
            </a:xfrm>
            <a:custGeom>
              <a:avLst/>
              <a:gdLst/>
              <a:ahLst/>
              <a:cxnLst>
                <a:cxn ang="0">
                  <a:pos x="3" y="145"/>
                </a:cxn>
                <a:cxn ang="0">
                  <a:pos x="987" y="16"/>
                </a:cxn>
                <a:cxn ang="0">
                  <a:pos x="2232" y="168"/>
                </a:cxn>
                <a:cxn ang="0">
                  <a:pos x="3211" y="130"/>
                </a:cxn>
                <a:cxn ang="0">
                  <a:pos x="2251" y="194"/>
                </a:cxn>
                <a:cxn ang="0">
                  <a:pos x="987" y="62"/>
                </a:cxn>
                <a:cxn ang="0">
                  <a:pos x="3" y="145"/>
                </a:cxn>
              </a:cxnLst>
              <a:rect l="0" t="0" r="r" b="b"/>
              <a:pathLst>
                <a:path w="3214" h="205">
                  <a:moveTo>
                    <a:pt x="3" y="145"/>
                  </a:moveTo>
                  <a:cubicBezTo>
                    <a:pt x="0" y="144"/>
                    <a:pt x="557" y="0"/>
                    <a:pt x="987" y="16"/>
                  </a:cubicBezTo>
                  <a:cubicBezTo>
                    <a:pt x="1417" y="33"/>
                    <a:pt x="1861" y="149"/>
                    <a:pt x="2232" y="168"/>
                  </a:cubicBezTo>
                  <a:cubicBezTo>
                    <a:pt x="2603" y="187"/>
                    <a:pt x="3208" y="126"/>
                    <a:pt x="3211" y="130"/>
                  </a:cubicBezTo>
                  <a:cubicBezTo>
                    <a:pt x="3214" y="134"/>
                    <a:pt x="2622" y="205"/>
                    <a:pt x="2251" y="194"/>
                  </a:cubicBezTo>
                  <a:cubicBezTo>
                    <a:pt x="1880" y="183"/>
                    <a:pt x="1362" y="70"/>
                    <a:pt x="987" y="62"/>
                  </a:cubicBezTo>
                  <a:cubicBezTo>
                    <a:pt x="384" y="54"/>
                    <a:pt x="168" y="144"/>
                    <a:pt x="3" y="145"/>
                  </a:cubicBezTo>
                  <a:close/>
                </a:path>
              </a:pathLst>
            </a:custGeom>
            <a:gradFill rotWithShape="1">
              <a:gsLst>
                <a:gs pos="0">
                  <a:schemeClr val="accent2"/>
                </a:gs>
                <a:gs pos="100000">
                  <a:schemeClr val="accent2">
                    <a:gamma/>
                    <a:tint val="33725"/>
                    <a:invGamma/>
                  </a:schemeClr>
                </a:gs>
              </a:gsLst>
              <a:lin ang="0" scaled="1"/>
            </a:gradFill>
            <a:ln w="9525">
              <a:noFill/>
              <a:round/>
            </a:ln>
            <a:effectLst/>
          </p:spPr>
          <p:txBody>
            <a:bodyPr/>
            <a:lstStyle/>
            <a:p>
              <a:pPr>
                <a:defRPr/>
              </a:pPr>
              <a:endParaRPr lang="zh-CN" altLang="en-US" sz="1800">
                <a:latin typeface="Arial" charset="0"/>
              </a:endParaRPr>
            </a:p>
          </p:txBody>
        </p:sp>
        <p:sp>
          <p:nvSpPr>
            <p:cNvPr id="18" name="Freeform 6"/>
            <p:cNvSpPr/>
            <p:nvPr/>
          </p:nvSpPr>
          <p:spPr bwMode="gray">
            <a:xfrm>
              <a:off x="432" y="2034"/>
              <a:ext cx="2160" cy="750"/>
            </a:xfrm>
            <a:custGeom>
              <a:avLst/>
              <a:gdLst/>
              <a:ahLst/>
              <a:cxnLst>
                <a:cxn ang="0">
                  <a:pos x="3" y="565"/>
                </a:cxn>
                <a:cxn ang="0">
                  <a:pos x="460" y="237"/>
                </a:cxn>
                <a:cxn ang="0">
                  <a:pos x="1104" y="305"/>
                </a:cxn>
                <a:cxn ang="0">
                  <a:pos x="1731" y="6"/>
                </a:cxn>
                <a:cxn ang="0">
                  <a:pos x="1124" y="344"/>
                </a:cxn>
                <a:cxn ang="0">
                  <a:pos x="456" y="313"/>
                </a:cxn>
                <a:cxn ang="0">
                  <a:pos x="3" y="565"/>
                </a:cxn>
              </a:cxnLst>
              <a:rect l="0" t="0" r="r" b="b"/>
              <a:pathLst>
                <a:path w="1731" h="565">
                  <a:moveTo>
                    <a:pt x="3" y="565"/>
                  </a:moveTo>
                  <a:cubicBezTo>
                    <a:pt x="0" y="563"/>
                    <a:pt x="215" y="289"/>
                    <a:pt x="460" y="237"/>
                  </a:cubicBezTo>
                  <a:cubicBezTo>
                    <a:pt x="704" y="187"/>
                    <a:pt x="892" y="343"/>
                    <a:pt x="1104" y="305"/>
                  </a:cubicBezTo>
                  <a:cubicBezTo>
                    <a:pt x="1316" y="267"/>
                    <a:pt x="1728" y="0"/>
                    <a:pt x="1731" y="6"/>
                  </a:cubicBezTo>
                  <a:cubicBezTo>
                    <a:pt x="1654" y="53"/>
                    <a:pt x="1362" y="291"/>
                    <a:pt x="1124" y="344"/>
                  </a:cubicBezTo>
                  <a:cubicBezTo>
                    <a:pt x="886" y="397"/>
                    <a:pt x="650" y="265"/>
                    <a:pt x="456" y="313"/>
                  </a:cubicBezTo>
                  <a:cubicBezTo>
                    <a:pt x="115" y="402"/>
                    <a:pt x="94" y="537"/>
                    <a:pt x="3" y="565"/>
                  </a:cubicBezTo>
                  <a:close/>
                </a:path>
              </a:pathLst>
            </a:custGeom>
            <a:gradFill rotWithShape="1">
              <a:gsLst>
                <a:gs pos="0">
                  <a:schemeClr val="accent1"/>
                </a:gs>
                <a:gs pos="100000">
                  <a:schemeClr val="accent1">
                    <a:gamma/>
                    <a:tint val="33725"/>
                    <a:invGamma/>
                  </a:schemeClr>
                </a:gs>
              </a:gsLst>
              <a:lin ang="0" scaled="1"/>
            </a:gradFill>
            <a:ln w="9525">
              <a:noFill/>
              <a:round/>
            </a:ln>
            <a:effectLst/>
          </p:spPr>
          <p:txBody>
            <a:bodyPr/>
            <a:lstStyle/>
            <a:p>
              <a:pPr>
                <a:defRPr/>
              </a:pPr>
              <a:endParaRPr lang="zh-CN" altLang="en-US" sz="1800">
                <a:latin typeface="Arial" charset="0"/>
              </a:endParaRPr>
            </a:p>
          </p:txBody>
        </p:sp>
      </p:grpSp>
      <p:sp>
        <p:nvSpPr>
          <p:cNvPr id="3" name="Rectangle 2"/>
          <p:cNvSpPr>
            <a:spLocks noGrp="1" noChangeArrowheads="1"/>
          </p:cNvSpPr>
          <p:nvPr>
            <p:ph type="ctrTitle"/>
          </p:nvPr>
        </p:nvSpPr>
        <p:spPr>
          <a:xfrm>
            <a:off x="228600" y="2209800"/>
            <a:ext cx="8686800" cy="1600200"/>
          </a:xfrm>
        </p:spPr>
        <p:txBody>
          <a:bodyPr/>
          <a:lstStyle/>
          <a:p>
            <a:pPr algn="ctr" eaLnBrk="1" hangingPunct="1"/>
            <a:r>
              <a:rPr lang="en-US" altLang="zh-CN" dirty="0" smtClean="0">
                <a:latin typeface="Times New Roman" pitchFamily="18" charset="0"/>
                <a:ea typeface="宋体" pitchFamily="2" charset="-122"/>
              </a:rPr>
              <a:t>Channel Estimation for mmWave Massive MIMO Based Access and Backhaul in Ultra-Dense Network</a:t>
            </a:r>
          </a:p>
        </p:txBody>
      </p:sp>
      <p:sp>
        <p:nvSpPr>
          <p:cNvPr id="4" name="Rectangle 3"/>
          <p:cNvSpPr>
            <a:spLocks noGrp="1" noChangeArrowheads="1"/>
          </p:cNvSpPr>
          <p:nvPr>
            <p:ph type="subTitle" idx="1"/>
          </p:nvPr>
        </p:nvSpPr>
        <p:spPr>
          <a:xfrm>
            <a:off x="-7620" y="4648200"/>
            <a:ext cx="9132570" cy="609600"/>
          </a:xfrm>
        </p:spPr>
        <p:txBody>
          <a:bodyPr/>
          <a:lstStyle/>
          <a:p>
            <a:pPr marL="0" indent="0" algn="ctr" eaLnBrk="1" hangingPunct="1">
              <a:buNone/>
            </a:pPr>
            <a:r>
              <a:rPr lang="nl-NL" altLang="zh-CN" sz="2000" b="1" dirty="0" smtClean="0">
                <a:latin typeface="Times New Roman" pitchFamily="18" charset="0"/>
                <a:ea typeface="宋体" pitchFamily="2" charset="-122"/>
              </a:rPr>
              <a:t>Department of Electronic Engineering</a:t>
            </a:r>
          </a:p>
          <a:p>
            <a:pPr marL="0" indent="0" algn="ctr" eaLnBrk="1" hangingPunct="1">
              <a:buNone/>
            </a:pPr>
            <a:r>
              <a:rPr lang="nl-NL" altLang="zh-CN" sz="2000" b="1" dirty="0" smtClean="0">
                <a:latin typeface="Times New Roman" pitchFamily="18" charset="0"/>
                <a:ea typeface="宋体" pitchFamily="2" charset="-122"/>
              </a:rPr>
              <a:t>Tsinghua University</a:t>
            </a:r>
          </a:p>
          <a:p>
            <a:pPr marL="0" indent="0" algn="ctr" eaLnBrk="1" hangingPunct="1">
              <a:buNone/>
            </a:pPr>
            <a:r>
              <a:rPr lang="nl-NL" altLang="zh-CN" sz="2000" b="1" dirty="0" smtClean="0">
                <a:latin typeface="Times New Roman" pitchFamily="18" charset="0"/>
                <a:ea typeface="宋体" pitchFamily="2" charset="-122"/>
              </a:rPr>
              <a:t>Beijing 100084, China</a:t>
            </a:r>
          </a:p>
        </p:txBody>
      </p:sp>
      <p:sp>
        <p:nvSpPr>
          <p:cNvPr id="5" name="Text Box 4"/>
          <p:cNvSpPr txBox="1">
            <a:spLocks noChangeArrowheads="1"/>
          </p:cNvSpPr>
          <p:nvPr/>
        </p:nvSpPr>
        <p:spPr bwMode="auto">
          <a:xfrm>
            <a:off x="3606800" y="5791200"/>
            <a:ext cx="1955800" cy="457200"/>
          </a:xfrm>
          <a:prstGeom prst="rect">
            <a:avLst/>
          </a:prstGeom>
          <a:noFill/>
          <a:ln w="9525">
            <a:noFill/>
            <a:miter lim="800000"/>
          </a:ln>
        </p:spPr>
        <p:txBody>
          <a:bodyPr wrap="square">
            <a:spAutoFit/>
          </a:bodyPr>
          <a:lstStyle/>
          <a:p>
            <a:pPr algn="ctr" eaLnBrk="1" hangingPunct="1">
              <a:spcBef>
                <a:spcPct val="50000"/>
              </a:spcBef>
            </a:pPr>
            <a:r>
              <a:rPr lang="en-US" altLang="zh-CN" b="1" dirty="0" smtClean="0">
                <a:latin typeface="Times New Roman" pitchFamily="18" charset="0"/>
              </a:rPr>
              <a:t>2016-5-26</a:t>
            </a:r>
          </a:p>
        </p:txBody>
      </p:sp>
      <p:sp>
        <p:nvSpPr>
          <p:cNvPr id="6" name="Rectangle 13"/>
          <p:cNvSpPr>
            <a:spLocks noChangeArrowheads="1"/>
          </p:cNvSpPr>
          <p:nvPr/>
        </p:nvSpPr>
        <p:spPr bwMode="auto">
          <a:xfrm>
            <a:off x="0" y="3538538"/>
            <a:ext cx="9144000" cy="0"/>
          </a:xfrm>
          <a:prstGeom prst="rect">
            <a:avLst/>
          </a:prstGeom>
          <a:noFill/>
          <a:ln w="9525">
            <a:noFill/>
            <a:miter lim="800000"/>
          </a:ln>
        </p:spPr>
        <p:txBody>
          <a:bodyPr wrap="none" anchor="ctr">
            <a:spAutoFit/>
          </a:bodyPr>
          <a:lstStyle/>
          <a:p>
            <a:pPr algn="ctr" eaLnBrk="1" hangingPunct="1"/>
            <a:endParaRPr lang="zh-CN" altLang="en-US">
              <a:latin typeface="Times New Roman" pitchFamily="18" charset="0"/>
            </a:endParaRPr>
          </a:p>
        </p:txBody>
      </p:sp>
      <p:sp>
        <p:nvSpPr>
          <p:cNvPr id="15" name="矩形 2"/>
          <p:cNvSpPr>
            <a:spLocks noChangeArrowheads="1"/>
          </p:cNvSpPr>
          <p:nvPr/>
        </p:nvSpPr>
        <p:spPr bwMode="auto">
          <a:xfrm>
            <a:off x="111760" y="3962400"/>
            <a:ext cx="8915400" cy="518160"/>
          </a:xfrm>
          <a:prstGeom prst="rect">
            <a:avLst/>
          </a:prstGeom>
          <a:noFill/>
          <a:ln w="9525">
            <a:noFill/>
            <a:miter lim="800000"/>
          </a:ln>
        </p:spPr>
        <p:txBody>
          <a:bodyPr wrap="square">
            <a:spAutoFit/>
          </a:bodyPr>
          <a:lstStyle/>
          <a:p>
            <a:pPr algn="ctr" eaLnBrk="1" hangingPunct="1"/>
            <a:r>
              <a:rPr lang="en-US" altLang="zh-CN" sz="2800" dirty="0">
                <a:solidFill>
                  <a:srgbClr val="7030A0"/>
                </a:solidFill>
                <a:latin typeface="Times New Roman" pitchFamily="18" charset="0"/>
              </a:rPr>
              <a:t>Zhen </a:t>
            </a:r>
            <a:r>
              <a:rPr lang="en-US" altLang="zh-CN" sz="2800" dirty="0" err="1" smtClean="0">
                <a:solidFill>
                  <a:srgbClr val="7030A0"/>
                </a:solidFill>
                <a:latin typeface="Times New Roman" pitchFamily="18" charset="0"/>
              </a:rPr>
              <a:t>Gao</a:t>
            </a:r>
            <a:r>
              <a:rPr lang="en-US" altLang="zh-CN" sz="2800" dirty="0" smtClean="0">
                <a:solidFill>
                  <a:srgbClr val="7030A0"/>
                </a:solidFill>
                <a:latin typeface="Times New Roman" pitchFamily="18" charset="0"/>
              </a:rPr>
              <a:t>, </a:t>
            </a:r>
            <a:r>
              <a:rPr lang="en-US" altLang="zh-CN" sz="2800" b="1" dirty="0" err="1" smtClean="0">
                <a:solidFill>
                  <a:srgbClr val="7030A0"/>
                </a:solidFill>
                <a:latin typeface="Times New Roman" pitchFamily="18" charset="0"/>
              </a:rPr>
              <a:t>Linglong</a:t>
            </a:r>
            <a:r>
              <a:rPr lang="en-US" altLang="zh-CN" sz="2800" b="1" dirty="0" smtClean="0">
                <a:solidFill>
                  <a:srgbClr val="7030A0"/>
                </a:solidFill>
                <a:latin typeface="Times New Roman" pitchFamily="18" charset="0"/>
              </a:rPr>
              <a:t> Dai</a:t>
            </a:r>
            <a:r>
              <a:rPr lang="en-US" altLang="zh-CN" sz="2800" dirty="0" smtClean="0">
                <a:solidFill>
                  <a:srgbClr val="7030A0"/>
                </a:solidFill>
                <a:latin typeface="Times New Roman" pitchFamily="18" charset="0"/>
              </a:rPr>
              <a:t>, and Zhaocheng Wang</a:t>
            </a:r>
            <a:endParaRPr lang="zh-CN" altLang="en-US" sz="2800" dirty="0" smtClean="0">
              <a:solidFill>
                <a:srgbClr val="7030A0"/>
              </a:solidFill>
              <a:latin typeface="Times New Roman" pitchFamily="18" charset="0"/>
            </a:endParaRPr>
          </a:p>
        </p:txBody>
      </p:sp>
      <p:pic>
        <p:nvPicPr>
          <p:cNvPr id="16" name="图片 15" descr="微信截图_20160504150753"/>
          <p:cNvPicPr>
            <a:picLocks noChangeAspect="1"/>
          </p:cNvPicPr>
          <p:nvPr/>
        </p:nvPicPr>
        <p:blipFill>
          <a:blip r:embed="rId4"/>
          <a:stretch>
            <a:fillRect/>
          </a:stretch>
        </p:blipFill>
        <p:spPr>
          <a:xfrm>
            <a:off x="6324600" y="5410200"/>
            <a:ext cx="2689860" cy="105981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smtClean="0">
                <a:latin typeface="Times New Roman" pitchFamily="18" charset="0"/>
              </a:rPr>
              <a:t>System Model</a:t>
            </a:r>
          </a:p>
        </p:txBody>
      </p:sp>
      <p:sp>
        <p:nvSpPr>
          <p:cNvPr id="26" name="Rectangle 3"/>
          <p:cNvSpPr txBox="1">
            <a:spLocks noChangeArrowheads="1"/>
          </p:cNvSpPr>
          <p:nvPr/>
        </p:nvSpPr>
        <p:spPr bwMode="auto">
          <a:xfrm>
            <a:off x="69850" y="1219835"/>
            <a:ext cx="8921750" cy="996950"/>
          </a:xfrm>
          <a:prstGeom prst="rect">
            <a:avLst/>
          </a:prstGeom>
          <a:noFill/>
          <a:ln w="9525">
            <a:noFill/>
            <a:miter lim="800000"/>
          </a:ln>
        </p:spPr>
        <p:txBody>
          <a:bodyPr/>
          <a:lstStyle/>
          <a:p>
            <a:pPr marL="342900" indent="-342900" eaLnBrk="1" hangingPunct="1">
              <a:spcBef>
                <a:spcPct val="20000"/>
              </a:spcBef>
              <a:buClr>
                <a:srgbClr val="000000"/>
              </a:buClr>
              <a:buFont typeface="Wingdings" pitchFamily="2" charset="2"/>
              <a:buChar char="l"/>
              <a:defRPr/>
            </a:pPr>
            <a:r>
              <a:rPr lang="en-US" altLang="zh-CN" sz="2800" b="1" kern="0" dirty="0" smtClean="0">
                <a:solidFill>
                  <a:srgbClr val="000000"/>
                </a:solidFill>
                <a:latin typeface="Times New Roman" pitchFamily="18" charset="0"/>
                <a:sym typeface="Wingdings" pitchFamily="2" charset="2"/>
              </a:rPr>
              <a:t>Sparsity of mWave massive MIMO channels</a:t>
            </a:r>
            <a:r>
              <a:rPr lang="en-US" altLang="zh-CN" sz="800" kern="0" dirty="0" smtClean="0">
                <a:solidFill>
                  <a:srgbClr val="000000"/>
                </a:solidFill>
                <a:latin typeface="Times New Roman" pitchFamily="18" charset="0"/>
                <a:sym typeface="+mn-ea"/>
              </a:rPr>
              <a:t> </a:t>
            </a:r>
          </a:p>
          <a:p>
            <a:pPr marL="800100" lvl="1" indent="-342900" eaLnBrk="1" hangingPunct="1">
              <a:spcBef>
                <a:spcPct val="20000"/>
              </a:spcBef>
              <a:buClr>
                <a:srgbClr val="000000"/>
              </a:buClr>
              <a:buFont typeface="Wingdings" charset="0"/>
              <a:buChar char="n"/>
              <a:defRPr/>
            </a:pPr>
            <a:r>
              <a:rPr lang="en-US" altLang="zh-CN" b="1" kern="0" dirty="0" smtClean="0">
                <a:solidFill>
                  <a:srgbClr val="FF0000"/>
                </a:solidFill>
                <a:latin typeface="Times New Roman" pitchFamily="18" charset="0"/>
                <a:sym typeface="+mn-ea"/>
              </a:rPr>
              <a:t>Angle-domain</a:t>
            </a:r>
            <a:r>
              <a:rPr lang="en-US" altLang="zh-CN" kern="0" dirty="0" smtClean="0">
                <a:solidFill>
                  <a:srgbClr val="000000"/>
                </a:solidFill>
                <a:latin typeface="Times New Roman" pitchFamily="18" charset="0"/>
                <a:sym typeface="+mn-ea"/>
              </a:rPr>
              <a:t> </a:t>
            </a:r>
            <a:r>
              <a:rPr lang="en-US" altLang="zh-CN" b="1" kern="0" dirty="0" smtClean="0">
                <a:solidFill>
                  <a:srgbClr val="00B050"/>
                </a:solidFill>
                <a:latin typeface="Times New Roman" pitchFamily="18" charset="0"/>
                <a:sym typeface="+mn-ea"/>
              </a:rPr>
              <a:t>sparse</a:t>
            </a:r>
            <a:r>
              <a:rPr lang="en-US" altLang="zh-CN" kern="0" dirty="0" smtClean="0">
                <a:solidFill>
                  <a:srgbClr val="000000"/>
                </a:solidFill>
                <a:latin typeface="Times New Roman" pitchFamily="18" charset="0"/>
                <a:sym typeface="+mn-ea"/>
              </a:rPr>
              <a:t> mmWave MIMO channels</a:t>
            </a:r>
          </a:p>
          <a:p>
            <a:pPr marL="800100" lvl="1" indent="-342900" eaLnBrk="1" hangingPunct="1">
              <a:spcBef>
                <a:spcPct val="20000"/>
              </a:spcBef>
              <a:buClr>
                <a:srgbClr val="000000"/>
              </a:buClr>
              <a:buFont typeface="Wingdings" charset="0"/>
              <a:buChar char="n"/>
              <a:defRPr/>
            </a:pPr>
            <a:endParaRPr lang="en-US" altLang="zh-CN" kern="0" dirty="0" smtClean="0">
              <a:solidFill>
                <a:srgbClr val="000000"/>
              </a:solidFill>
              <a:latin typeface="Times New Roman" pitchFamily="18" charset="0"/>
              <a:sym typeface="+mn-ea"/>
            </a:endParaRPr>
          </a:p>
          <a:p>
            <a:pPr marL="800100" lvl="1" indent="-342900" eaLnBrk="1" hangingPunct="1">
              <a:spcBef>
                <a:spcPct val="20000"/>
              </a:spcBef>
              <a:buClr>
                <a:srgbClr val="000000"/>
              </a:buClr>
              <a:buFont typeface="Wingdings" charset="0"/>
              <a:buChar char="n"/>
              <a:defRPr/>
            </a:pPr>
            <a:endParaRPr lang="en-US" altLang="zh-CN" kern="0" dirty="0" smtClean="0">
              <a:solidFill>
                <a:srgbClr val="000000"/>
              </a:solidFill>
              <a:latin typeface="Times New Roman" pitchFamily="18" charset="0"/>
              <a:sym typeface="+mn-ea"/>
            </a:endParaRPr>
          </a:p>
          <a:p>
            <a:pPr marL="800100" lvl="1" indent="-342900" eaLnBrk="1" hangingPunct="1">
              <a:spcBef>
                <a:spcPct val="20000"/>
              </a:spcBef>
              <a:buClr>
                <a:srgbClr val="000000"/>
              </a:buClr>
              <a:buFont typeface="Wingdings" charset="0"/>
              <a:buChar char="n"/>
              <a:defRPr/>
            </a:pPr>
            <a:endParaRPr lang="en-US" altLang="zh-CN" kern="0" dirty="0" smtClean="0">
              <a:solidFill>
                <a:srgbClr val="000000"/>
              </a:solidFill>
              <a:latin typeface="Times New Roman" pitchFamily="18" charset="0"/>
              <a:sym typeface="+mn-ea"/>
            </a:endParaRPr>
          </a:p>
          <a:p>
            <a:pPr marL="800100" lvl="1" indent="-342900" eaLnBrk="1" hangingPunct="1">
              <a:spcBef>
                <a:spcPct val="20000"/>
              </a:spcBef>
              <a:buClr>
                <a:srgbClr val="000000"/>
              </a:buClr>
              <a:buFont typeface="Wingdings" charset="0"/>
              <a:buChar char="n"/>
              <a:defRPr/>
            </a:pPr>
            <a:endParaRPr lang="en-US" altLang="zh-CN" kern="0" dirty="0" smtClean="0">
              <a:solidFill>
                <a:srgbClr val="000000"/>
              </a:solidFill>
              <a:latin typeface="Times New Roman" pitchFamily="18" charset="0"/>
              <a:sym typeface="+mn-ea"/>
            </a:endParaRPr>
          </a:p>
          <a:p>
            <a:pPr marL="800100" lvl="1" indent="-342900" eaLnBrk="1" hangingPunct="1">
              <a:spcBef>
                <a:spcPct val="20000"/>
              </a:spcBef>
              <a:buClr>
                <a:srgbClr val="000000"/>
              </a:buClr>
              <a:buFont typeface="Wingdings" charset="0"/>
              <a:buChar char="n"/>
              <a:defRPr/>
            </a:pPr>
            <a:r>
              <a:rPr lang="en-US" altLang="zh-CN" b="1" kern="0" dirty="0" smtClean="0">
                <a:solidFill>
                  <a:srgbClr val="00B050"/>
                </a:solidFill>
                <a:latin typeface="Times New Roman" pitchFamily="18" charset="0"/>
                <a:sym typeface="+mn-ea"/>
              </a:rPr>
              <a:t>Structured sparsity</a:t>
            </a:r>
            <a:r>
              <a:rPr lang="en-US" altLang="zh-CN" kern="0" dirty="0" smtClean="0">
                <a:solidFill>
                  <a:srgbClr val="000000"/>
                </a:solidFill>
                <a:latin typeface="Times New Roman" pitchFamily="18" charset="0"/>
                <a:sym typeface="+mn-ea"/>
              </a:rPr>
              <a:t> over bandwidth</a:t>
            </a:r>
          </a:p>
          <a:p>
            <a:pPr marL="800100" lvl="1" indent="-342900" eaLnBrk="1" hangingPunct="1">
              <a:spcBef>
                <a:spcPct val="20000"/>
              </a:spcBef>
              <a:buClr>
                <a:srgbClr val="000000"/>
              </a:buClr>
              <a:buFont typeface="Wingdings" charset="0"/>
              <a:buChar char="n"/>
              <a:defRPr/>
            </a:pPr>
            <a:endParaRPr lang="en-US" altLang="zh-CN" kern="0" dirty="0" smtClean="0">
              <a:solidFill>
                <a:srgbClr val="000000"/>
              </a:solidFill>
              <a:latin typeface="Times New Roman" pitchFamily="18" charset="0"/>
              <a:sym typeface="+mn-ea"/>
            </a:endParaRPr>
          </a:p>
          <a:p>
            <a:pPr marL="800100" lvl="1" indent="-342900" eaLnBrk="1" hangingPunct="1">
              <a:spcBef>
                <a:spcPct val="20000"/>
              </a:spcBef>
              <a:buClr>
                <a:srgbClr val="000000"/>
              </a:buClr>
              <a:buFont typeface="Wingdings" charset="0"/>
              <a:buChar char="n"/>
              <a:defRPr/>
            </a:pPr>
            <a:endParaRPr lang="en-US" altLang="zh-CN" kern="0" dirty="0" smtClean="0">
              <a:solidFill>
                <a:srgbClr val="000000"/>
              </a:solidFill>
              <a:latin typeface="Times New Roman" pitchFamily="18" charset="0"/>
              <a:sym typeface="+mn-ea"/>
            </a:endParaRPr>
          </a:p>
          <a:p>
            <a:pPr marL="800100" lvl="1" indent="-342900" eaLnBrk="1" hangingPunct="1">
              <a:spcBef>
                <a:spcPct val="20000"/>
              </a:spcBef>
              <a:buClr>
                <a:srgbClr val="000000"/>
              </a:buClr>
              <a:buFont typeface="Wingdings" charset="0"/>
              <a:buChar char="n"/>
              <a:defRPr/>
            </a:pPr>
            <a:endParaRPr lang="en-US" altLang="zh-CN" kern="0" dirty="0" smtClean="0">
              <a:solidFill>
                <a:srgbClr val="000000"/>
              </a:solidFill>
              <a:latin typeface="Times New Roman" pitchFamily="18" charset="0"/>
              <a:sym typeface="+mn-ea"/>
            </a:endParaRPr>
          </a:p>
          <a:p>
            <a:pPr marL="800100" lvl="1" indent="-342900" eaLnBrk="1" hangingPunct="1">
              <a:spcBef>
                <a:spcPct val="20000"/>
              </a:spcBef>
              <a:buClr>
                <a:srgbClr val="000000"/>
              </a:buClr>
              <a:buFont typeface="Wingdings" charset="0"/>
              <a:buChar char="n"/>
              <a:defRPr/>
            </a:pPr>
            <a:endParaRPr lang="en-US" altLang="zh-CN" kern="0" dirty="0" smtClean="0">
              <a:solidFill>
                <a:srgbClr val="000000"/>
              </a:solidFill>
              <a:latin typeface="Times New Roman" pitchFamily="18" charset="0"/>
            </a:endParaRPr>
          </a:p>
        </p:txBody>
      </p:sp>
      <p:sp>
        <p:nvSpPr>
          <p:cNvPr id="9" name="TextBox 18"/>
          <p:cNvSpPr txBox="1">
            <a:spLocks noChangeArrowheads="1"/>
          </p:cNvSpPr>
          <p:nvPr/>
        </p:nvSpPr>
        <p:spPr bwMode="auto">
          <a:xfrm>
            <a:off x="370840" y="6062990"/>
            <a:ext cx="8534400" cy="457200"/>
          </a:xfrm>
          <a:prstGeom prst="rect">
            <a:avLst/>
          </a:prstGeom>
          <a:noFill/>
          <a:ln w="9525">
            <a:solidFill>
              <a:schemeClr val="bg1"/>
            </a:solidFill>
            <a:miter lim="800000"/>
          </a:ln>
        </p:spPr>
        <p:txBody>
          <a:bodyPr wrap="square">
            <a:spAutoFit/>
          </a:bodyPr>
          <a:lstStyle/>
          <a:p>
            <a:pPr indent="-457200" algn="just"/>
            <a:r>
              <a:rPr lang="en-US" altLang="zh-CN" sz="1200" kern="0" dirty="0" smtClean="0">
                <a:solidFill>
                  <a:srgbClr val="000000"/>
                </a:solidFill>
                <a:latin typeface="Times New Roman" pitchFamily="18" charset="0"/>
                <a:sym typeface="Wingdings" pitchFamily="2" charset="2"/>
              </a:rPr>
              <a:t>[</a:t>
            </a:r>
            <a:r>
              <a:rPr lang="en-US" altLang="zh-CN" sz="1200" dirty="0" err="1" smtClean="0">
                <a:solidFill>
                  <a:srgbClr val="000000"/>
                </a:solidFill>
                <a:latin typeface="Times New Roman" pitchFamily="18" charset="0"/>
                <a:sym typeface="+mn-ea"/>
              </a:rPr>
              <a:t>A. Alkhateeb'14</a:t>
            </a:r>
            <a:r>
              <a:rPr lang="en-US" altLang="zh-CN" sz="1200" kern="0" dirty="0" smtClean="0">
                <a:solidFill>
                  <a:srgbClr val="000000"/>
                </a:solidFill>
                <a:latin typeface="Times New Roman" pitchFamily="18" charset="0"/>
                <a:sym typeface="Wingdings" pitchFamily="2" charset="2"/>
              </a:rPr>
              <a:t>] </a:t>
            </a:r>
            <a:r>
              <a:rPr lang="en-US" altLang="zh-CN" sz="1200" dirty="0" err="1" smtClean="0">
                <a:solidFill>
                  <a:srgbClr val="000000"/>
                </a:solidFill>
                <a:latin typeface="Times New Roman" pitchFamily="18" charset="0"/>
                <a:sym typeface="+mn-ea"/>
              </a:rPr>
              <a:t>A. Alkhateeb, et al., “Channel estimation and hybrid precoding for millimeter wave cellular systems,” IEEE J. Sel. Topics Signal Process., vol. 8, no. 5, pp. 831-846, Oct. 2014.</a:t>
            </a:r>
            <a:endParaRPr lang="en-US" altLang="zh-CN" sz="1200" dirty="0" err="1" smtClean="0">
              <a:solidFill>
                <a:srgbClr val="000000"/>
              </a:solidFill>
              <a:latin typeface="Times New Roman" pitchFamily="18" charset="0"/>
            </a:endParaRPr>
          </a:p>
        </p:txBody>
      </p:sp>
      <p:graphicFrame>
        <p:nvGraphicFramePr>
          <p:cNvPr id="49" name="内容占位符 48">
            <a:hlinkClick r:id="" action="ppaction://ole?verb=0"/>
          </p:cNvPr>
          <p:cNvGraphicFramePr>
            <a:graphicFrameLocks noGrp="1" noChangeAspect="1"/>
          </p:cNvGraphicFramePr>
          <p:nvPr>
            <p:ph idx="1"/>
          </p:nvPr>
        </p:nvGraphicFramePr>
        <p:xfrm>
          <a:off x="992505" y="2209800"/>
          <a:ext cx="5509895" cy="572770"/>
        </p:xfrm>
        <a:graphic>
          <a:graphicData uri="http://schemas.openxmlformats.org/presentationml/2006/ole">
            <mc:AlternateContent xmlns:mc="http://schemas.openxmlformats.org/markup-compatibility/2006">
              <mc:Choice xmlns:v="urn:schemas-microsoft-com:vml" Requires="v">
                <p:oleObj spid="_x0000_s6352" r:id="rId4" imgW="71932800" imgH="6705600" progId="Equation.KSEE3">
                  <p:embed/>
                </p:oleObj>
              </mc:Choice>
              <mc:Fallback>
                <p:oleObj r:id="rId4" imgW="71932800" imgH="6705600" progId="Equation.KSEE3">
                  <p:embed/>
                  <p:pic>
                    <p:nvPicPr>
                      <p:cNvPr id="0" name="图片 1025"/>
                      <p:cNvPicPr/>
                      <p:nvPr/>
                    </p:nvPicPr>
                    <p:blipFill>
                      <a:blip r:embed="rId5"/>
                      <a:stretch>
                        <a:fillRect/>
                      </a:stretch>
                    </p:blipFill>
                    <p:spPr>
                      <a:xfrm>
                        <a:off x="992505" y="2209800"/>
                        <a:ext cx="5509895" cy="572770"/>
                      </a:xfrm>
                      <a:prstGeom prst="rect">
                        <a:avLst/>
                      </a:prstGeom>
                    </p:spPr>
                  </p:pic>
                </p:oleObj>
              </mc:Fallback>
            </mc:AlternateContent>
          </a:graphicData>
        </a:graphic>
      </p:graphicFrame>
      <p:sp>
        <p:nvSpPr>
          <p:cNvPr id="54" name="TextBox 24"/>
          <p:cNvSpPr txBox="1"/>
          <p:nvPr/>
        </p:nvSpPr>
        <p:spPr>
          <a:xfrm>
            <a:off x="5181600" y="2971800"/>
            <a:ext cx="2125980" cy="335280"/>
          </a:xfrm>
          <a:prstGeom prst="rect">
            <a:avLst/>
          </a:prstGeom>
          <a:noFill/>
        </p:spPr>
        <p:txBody>
          <a:bodyPr wrap="square" rtlCol="0">
            <a:spAutoFit/>
          </a:bodyPr>
          <a:lstStyle/>
          <a:p>
            <a:pPr algn="ctr"/>
            <a:r>
              <a:rPr lang="en-US" sz="1600" dirty="0" err="1" smtClean="0">
                <a:solidFill>
                  <a:srgbClr val="0033CC"/>
                </a:solidFill>
                <a:latin typeface="Times New Roman" pitchFamily="18" charset="0"/>
              </a:rPr>
              <a:t>Sparse vector</a:t>
            </a:r>
          </a:p>
        </p:txBody>
      </p:sp>
      <p:sp>
        <p:nvSpPr>
          <p:cNvPr id="55" name="上箭头 54"/>
          <p:cNvSpPr/>
          <p:nvPr/>
        </p:nvSpPr>
        <p:spPr bwMode="auto">
          <a:xfrm>
            <a:off x="6059805" y="2777688"/>
            <a:ext cx="381000" cy="152400"/>
          </a:xfrm>
          <a:prstGeom prst="upArrow">
            <a:avLst/>
          </a:prstGeom>
          <a:solidFill>
            <a:srgbClr val="FF3399"/>
          </a:solidFill>
          <a:ln w="1905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New Roman" pitchFamily="18" charset="0"/>
            </a:endParaRPr>
          </a:p>
        </p:txBody>
      </p:sp>
      <p:graphicFrame>
        <p:nvGraphicFramePr>
          <p:cNvPr id="2" name="对象 1">
            <a:hlinkClick r:id="" action="ppaction://ole?verb=0"/>
          </p:cNvPr>
          <p:cNvGraphicFramePr>
            <a:graphicFrameLocks noChangeAspect="1"/>
          </p:cNvGraphicFramePr>
          <p:nvPr/>
        </p:nvGraphicFramePr>
        <p:xfrm>
          <a:off x="982345" y="3201035"/>
          <a:ext cx="4068445" cy="626745"/>
        </p:xfrm>
        <a:graphic>
          <a:graphicData uri="http://schemas.openxmlformats.org/presentationml/2006/ole">
            <mc:AlternateContent xmlns:mc="http://schemas.openxmlformats.org/markup-compatibility/2006">
              <mc:Choice xmlns:v="urn:schemas-microsoft-com:vml" Requires="v">
                <p:oleObj spid="_x0000_s6353" r:id="rId6" imgW="1981200" imgH="304800" progId="Equation.KSEE3">
                  <p:embed/>
                </p:oleObj>
              </mc:Choice>
              <mc:Fallback>
                <p:oleObj r:id="rId6" imgW="1981200" imgH="304800" progId="Equation.KSEE3">
                  <p:embed/>
                  <p:pic>
                    <p:nvPicPr>
                      <p:cNvPr id="0" name="图片 1025"/>
                      <p:cNvPicPr/>
                      <p:nvPr/>
                    </p:nvPicPr>
                    <p:blipFill>
                      <a:blip r:embed="rId7"/>
                      <a:stretch>
                        <a:fillRect/>
                      </a:stretch>
                    </p:blipFill>
                    <p:spPr>
                      <a:xfrm>
                        <a:off x="982345" y="3201035"/>
                        <a:ext cx="4068445" cy="626745"/>
                      </a:xfrm>
                      <a:prstGeom prst="rect">
                        <a:avLst/>
                      </a:prstGeom>
                    </p:spPr>
                  </p:pic>
                </p:oleObj>
              </mc:Fallback>
            </mc:AlternateContent>
          </a:graphicData>
        </a:graphic>
      </p:graphicFrame>
      <p:graphicFrame>
        <p:nvGraphicFramePr>
          <p:cNvPr id="4" name="对象 3">
            <a:hlinkClick r:id="" action="ppaction://ole?verb=0"/>
          </p:cNvPr>
          <p:cNvGraphicFramePr>
            <a:graphicFrameLocks noChangeAspect="1"/>
          </p:cNvGraphicFramePr>
          <p:nvPr/>
        </p:nvGraphicFramePr>
        <p:xfrm>
          <a:off x="990600" y="4495800"/>
          <a:ext cx="4315460" cy="528320"/>
        </p:xfrm>
        <a:graphic>
          <a:graphicData uri="http://schemas.openxmlformats.org/presentationml/2006/ole">
            <mc:AlternateContent xmlns:mc="http://schemas.openxmlformats.org/markup-compatibility/2006">
              <mc:Choice xmlns:v="urn:schemas-microsoft-com:vml" Requires="v">
                <p:oleObj spid="_x0000_s6354" r:id="rId8" imgW="2387600" imgH="292100" progId="Equation.KSEE3">
                  <p:embed/>
                </p:oleObj>
              </mc:Choice>
              <mc:Fallback>
                <p:oleObj r:id="rId8" imgW="2387600" imgH="292100" progId="Equation.KSEE3">
                  <p:embed/>
                  <p:pic>
                    <p:nvPicPr>
                      <p:cNvPr id="0" name="图片 1025"/>
                      <p:cNvPicPr/>
                      <p:nvPr/>
                    </p:nvPicPr>
                    <p:blipFill>
                      <a:blip r:embed="rId9"/>
                      <a:stretch>
                        <a:fillRect/>
                      </a:stretch>
                    </p:blipFill>
                    <p:spPr>
                      <a:xfrm>
                        <a:off x="990600" y="4495800"/>
                        <a:ext cx="4315460" cy="528320"/>
                      </a:xfrm>
                      <a:prstGeom prst="rect">
                        <a:avLst/>
                      </a:prstGeom>
                    </p:spPr>
                  </p:pic>
                </p:oleObj>
              </mc:Fallback>
            </mc:AlternateContent>
          </a:graphicData>
        </a:graphic>
      </p:graphicFrame>
      <p:graphicFrame>
        <p:nvGraphicFramePr>
          <p:cNvPr id="7" name="对象 6">
            <a:hlinkClick r:id="" action="ppaction://ole?verb=0"/>
          </p:cNvPr>
          <p:cNvGraphicFramePr>
            <a:graphicFrameLocks noChangeAspect="1"/>
          </p:cNvGraphicFramePr>
          <p:nvPr/>
        </p:nvGraphicFramePr>
        <p:xfrm>
          <a:off x="990600" y="5181600"/>
          <a:ext cx="4775200" cy="505460"/>
        </p:xfrm>
        <a:graphic>
          <a:graphicData uri="http://schemas.openxmlformats.org/presentationml/2006/ole">
            <mc:AlternateContent xmlns:mc="http://schemas.openxmlformats.org/markup-compatibility/2006">
              <mc:Choice xmlns:v="urn:schemas-microsoft-com:vml" Requires="v">
                <p:oleObj spid="_x0000_s6355" r:id="rId10" imgW="2641600" imgH="279400" progId="Equation.KSEE3">
                  <p:embed/>
                </p:oleObj>
              </mc:Choice>
              <mc:Fallback>
                <p:oleObj r:id="rId10" imgW="2641600" imgH="279400" progId="Equation.KSEE3">
                  <p:embed/>
                  <p:pic>
                    <p:nvPicPr>
                      <p:cNvPr id="0" name="图片 1025"/>
                      <p:cNvPicPr/>
                      <p:nvPr/>
                    </p:nvPicPr>
                    <p:blipFill>
                      <a:blip r:embed="rId11"/>
                      <a:stretch>
                        <a:fillRect/>
                      </a:stretch>
                    </p:blipFill>
                    <p:spPr>
                      <a:xfrm>
                        <a:off x="990600" y="5181600"/>
                        <a:ext cx="4775200" cy="505460"/>
                      </a:xfrm>
                      <a:prstGeom prst="rect">
                        <a:avLst/>
                      </a:prstGeom>
                    </p:spPr>
                  </p:pic>
                </p:oleObj>
              </mc:Fallback>
            </mc:AlternateContent>
          </a:graphicData>
        </a:graphic>
      </p:graphicFrame>
      <p:pic>
        <p:nvPicPr>
          <p:cNvPr id="1025" name="内容占位符 48"/>
          <p:cNvPicPr>
            <a:picLocks noGrp="1" noChangeAspect="1"/>
          </p:cNvPicPr>
          <p:nvPr/>
        </p:nvPicPr>
        <p:blipFill>
          <a:blip r:embed="rId5"/>
          <a:stretch>
            <a:fillRect/>
          </a:stretch>
        </p:blipFill>
        <p:spPr>
          <a:xfrm>
            <a:off x="992188" y="2209800"/>
            <a:ext cx="5510213" cy="573088"/>
          </a:xfrm>
          <a:prstGeom prst="rect">
            <a:avLst/>
          </a:prstGeom>
          <a:noFill/>
          <a:ln w="9525">
            <a:noFill/>
            <a:miter/>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6"/>
          <p:cNvSpPr>
            <a:spLocks noChangeArrowheads="1"/>
          </p:cNvSpPr>
          <p:nvPr/>
        </p:nvSpPr>
        <p:spPr bwMode="gray">
          <a:xfrm>
            <a:off x="833628" y="2514600"/>
            <a:ext cx="4040187" cy="457200"/>
          </a:xfrm>
          <a:prstGeom prst="roundRect">
            <a:avLst>
              <a:gd name="adj" fmla="val 16667"/>
            </a:avLst>
          </a:prstGeom>
          <a:solidFill>
            <a:schemeClr val="tx1">
              <a:lumMod val="20000"/>
              <a:lumOff val="80000"/>
            </a:schemeClr>
          </a:solidFill>
          <a:ln w="31750" algn="ctr">
            <a:noFill/>
            <a:round/>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27650" name="Rectangle 2"/>
          <p:cNvSpPr>
            <a:spLocks noGrp="1" noChangeArrowheads="1"/>
          </p:cNvSpPr>
          <p:nvPr>
            <p:ph type="title"/>
          </p:nvPr>
        </p:nvSpPr>
        <p:spPr/>
        <p:txBody>
          <a:bodyPr/>
          <a:lstStyle/>
          <a:p>
            <a:pPr eaLnBrk="1" hangingPunct="1"/>
            <a:r>
              <a:rPr lang="en-US" altLang="zh-CN" smtClean="0">
                <a:latin typeface="Times New Roman" pitchFamily="18" charset="0"/>
                <a:ea typeface="宋体" charset="-122"/>
              </a:rPr>
              <a:t>Contents</a:t>
            </a:r>
          </a:p>
        </p:txBody>
      </p:sp>
      <p:sp>
        <p:nvSpPr>
          <p:cNvPr id="5123" name="AutoShape 6"/>
          <p:cNvSpPr>
            <a:spLocks noChangeArrowheads="1"/>
          </p:cNvSpPr>
          <p:nvPr/>
        </p:nvSpPr>
        <p:spPr bwMode="gray">
          <a:xfrm>
            <a:off x="836613" y="1643063"/>
            <a:ext cx="4040187" cy="457200"/>
          </a:xfrm>
          <a:prstGeom prst="roundRect">
            <a:avLst>
              <a:gd name="adj" fmla="val 16667"/>
            </a:avLst>
          </a:prstGeom>
          <a:solidFill>
            <a:schemeClr val="tx1">
              <a:lumMod val="20000"/>
              <a:lumOff val="80000"/>
            </a:schemeClr>
          </a:solidFill>
          <a:ln w="31750" algn="ctr">
            <a:noFill/>
            <a:round/>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5124" name="AutoShape 7"/>
          <p:cNvSpPr>
            <a:spLocks noChangeArrowheads="1"/>
          </p:cNvSpPr>
          <p:nvPr/>
        </p:nvSpPr>
        <p:spPr bwMode="gray">
          <a:xfrm>
            <a:off x="406400" y="1524000"/>
            <a:ext cx="773113" cy="685800"/>
          </a:xfrm>
          <a:prstGeom prst="diamond">
            <a:avLst/>
          </a:prstGeom>
          <a:solidFill>
            <a:schemeClr val="bg2">
              <a:lumMod val="40000"/>
              <a:lumOff val="60000"/>
            </a:schemeClr>
          </a:solidFill>
          <a:ln w="31750" algn="ctr">
            <a:solidFill>
              <a:schemeClr val="bg1"/>
            </a:solidFill>
            <a:miter lim="800000"/>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27653" name="Text Box 8"/>
          <p:cNvSpPr txBox="1">
            <a:spLocks noChangeArrowheads="1"/>
          </p:cNvSpPr>
          <p:nvPr/>
        </p:nvSpPr>
        <p:spPr bwMode="gray">
          <a:xfrm>
            <a:off x="1066800" y="1625600"/>
            <a:ext cx="3276600" cy="457200"/>
          </a:xfrm>
          <a:prstGeom prst="rect">
            <a:avLst/>
          </a:prstGeom>
          <a:noFill/>
          <a:ln w="9525" algn="ctr">
            <a:noFill/>
            <a:miter lim="800000"/>
          </a:ln>
        </p:spPr>
        <p:txBody>
          <a:bodyPr>
            <a:spAutoFit/>
          </a:bodyPr>
          <a:lstStyle/>
          <a:p>
            <a:pPr algn="ctr" eaLnBrk="1" hangingPunct="1"/>
            <a:r>
              <a:rPr lang="en-US" b="1" dirty="0" smtClean="0">
                <a:latin typeface="Times New Roman" pitchFamily="18" charset="0"/>
                <a:cs typeface="Times New Roman" pitchFamily="18" charset="0"/>
              </a:rPr>
              <a:t>Technical Background</a:t>
            </a:r>
          </a:p>
        </p:txBody>
      </p:sp>
      <p:sp>
        <p:nvSpPr>
          <p:cNvPr id="27654" name="Text Box 9"/>
          <p:cNvSpPr txBox="1">
            <a:spLocks noChangeArrowheads="1"/>
          </p:cNvSpPr>
          <p:nvPr/>
        </p:nvSpPr>
        <p:spPr bwMode="gray">
          <a:xfrm>
            <a:off x="620713" y="1622425"/>
            <a:ext cx="354012" cy="457200"/>
          </a:xfrm>
          <a:prstGeom prst="rect">
            <a:avLst/>
          </a:prstGeom>
          <a:noFill/>
          <a:ln w="31750" algn="ctr">
            <a:noFill/>
            <a:miter lim="800000"/>
          </a:ln>
        </p:spPr>
        <p:txBody>
          <a:bodyPr wrap="none">
            <a:spAutoFit/>
          </a:bodyPr>
          <a:lstStyle/>
          <a:p>
            <a:pPr algn="ctr" eaLnBrk="1" hangingPunct="1"/>
            <a:r>
              <a:rPr lang="en-US" altLang="zh-CN" b="1">
                <a:solidFill>
                  <a:srgbClr val="B0DD7F"/>
                </a:solidFill>
                <a:latin typeface="Times New Roman" pitchFamily="18" charset="0"/>
              </a:rPr>
              <a:t>1</a:t>
            </a:r>
          </a:p>
        </p:txBody>
      </p:sp>
      <p:sp>
        <p:nvSpPr>
          <p:cNvPr id="5128" name="AutoShape 7"/>
          <p:cNvSpPr>
            <a:spLocks noChangeArrowheads="1"/>
          </p:cNvSpPr>
          <p:nvPr/>
        </p:nvSpPr>
        <p:spPr bwMode="gray">
          <a:xfrm>
            <a:off x="398463" y="2438400"/>
            <a:ext cx="773112" cy="685800"/>
          </a:xfrm>
          <a:prstGeom prst="diamond">
            <a:avLst/>
          </a:prstGeom>
          <a:solidFill>
            <a:schemeClr val="bg2">
              <a:lumMod val="40000"/>
              <a:lumOff val="60000"/>
            </a:schemeClr>
          </a:solidFill>
          <a:ln w="31750" algn="ctr">
            <a:solidFill>
              <a:schemeClr val="bg1"/>
            </a:solidFill>
            <a:miter lim="800000"/>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27657" name="Text Box 8"/>
          <p:cNvSpPr txBox="1">
            <a:spLocks noChangeArrowheads="1"/>
          </p:cNvSpPr>
          <p:nvPr/>
        </p:nvSpPr>
        <p:spPr bwMode="gray">
          <a:xfrm>
            <a:off x="1188402" y="2538095"/>
            <a:ext cx="2808288" cy="457200"/>
          </a:xfrm>
          <a:prstGeom prst="rect">
            <a:avLst/>
          </a:prstGeom>
          <a:noFill/>
          <a:ln w="9525" algn="ctr">
            <a:noFill/>
            <a:miter lim="800000"/>
          </a:ln>
        </p:spPr>
        <p:txBody>
          <a:bodyPr>
            <a:spAutoFit/>
          </a:bodyPr>
          <a:lstStyle/>
          <a:p>
            <a:pPr algn="l" eaLnBrk="1" hangingPunct="1"/>
            <a:r>
              <a:rPr lang="en-US" b="1" dirty="0" smtClean="0">
                <a:latin typeface="Times New Roman" pitchFamily="18" charset="0"/>
                <a:cs typeface="Times New Roman" pitchFamily="18" charset="0"/>
              </a:rPr>
              <a:t>Sysmtem Model</a:t>
            </a:r>
          </a:p>
        </p:txBody>
      </p:sp>
      <p:sp>
        <p:nvSpPr>
          <p:cNvPr id="27658" name="Text Box 9"/>
          <p:cNvSpPr txBox="1">
            <a:spLocks noChangeArrowheads="1"/>
          </p:cNvSpPr>
          <p:nvPr/>
        </p:nvSpPr>
        <p:spPr bwMode="gray">
          <a:xfrm>
            <a:off x="612775" y="2536825"/>
            <a:ext cx="354013" cy="457200"/>
          </a:xfrm>
          <a:prstGeom prst="rect">
            <a:avLst/>
          </a:prstGeom>
          <a:noFill/>
          <a:ln w="31750" algn="ctr">
            <a:noFill/>
            <a:miter lim="800000"/>
          </a:ln>
        </p:spPr>
        <p:txBody>
          <a:bodyPr wrap="none">
            <a:spAutoFit/>
          </a:bodyPr>
          <a:lstStyle/>
          <a:p>
            <a:pPr algn="ctr" eaLnBrk="1" hangingPunct="1"/>
            <a:r>
              <a:rPr lang="en-US" altLang="zh-CN" b="1">
                <a:solidFill>
                  <a:srgbClr val="B0DD7F"/>
                </a:solidFill>
                <a:latin typeface="Times New Roman" pitchFamily="18" charset="0"/>
              </a:rPr>
              <a:t>2</a:t>
            </a:r>
          </a:p>
        </p:txBody>
      </p:sp>
      <p:sp>
        <p:nvSpPr>
          <p:cNvPr id="5131" name="AutoShape 6"/>
          <p:cNvSpPr>
            <a:spLocks noChangeArrowheads="1"/>
          </p:cNvSpPr>
          <p:nvPr/>
        </p:nvSpPr>
        <p:spPr bwMode="gray">
          <a:xfrm>
            <a:off x="806196" y="3436303"/>
            <a:ext cx="4065587" cy="457200"/>
          </a:xfrm>
          <a:prstGeom prst="roundRect">
            <a:avLst>
              <a:gd name="adj" fmla="val 16667"/>
            </a:avLst>
          </a:prstGeom>
          <a:solidFill>
            <a:schemeClr val="tx1">
              <a:lumMod val="20000"/>
              <a:lumOff val="80000"/>
            </a:schemeClr>
          </a:solidFill>
          <a:ln w="31750" algn="ctr">
            <a:noFill/>
            <a:round/>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5132" name="AutoShape 7"/>
          <p:cNvSpPr>
            <a:spLocks noChangeArrowheads="1"/>
          </p:cNvSpPr>
          <p:nvPr/>
        </p:nvSpPr>
        <p:spPr bwMode="gray">
          <a:xfrm>
            <a:off x="381000" y="3317240"/>
            <a:ext cx="773113" cy="685800"/>
          </a:xfrm>
          <a:prstGeom prst="diamond">
            <a:avLst/>
          </a:prstGeom>
          <a:solidFill>
            <a:schemeClr val="bg2">
              <a:lumMod val="40000"/>
              <a:lumOff val="60000"/>
            </a:schemeClr>
          </a:solidFill>
          <a:ln w="31750" algn="ctr">
            <a:solidFill>
              <a:schemeClr val="bg1"/>
            </a:solidFill>
            <a:miter lim="800000"/>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27661" name="Text Box 8"/>
          <p:cNvSpPr txBox="1">
            <a:spLocks noChangeArrowheads="1"/>
          </p:cNvSpPr>
          <p:nvPr/>
        </p:nvSpPr>
        <p:spPr bwMode="gray">
          <a:xfrm>
            <a:off x="1173480" y="3444855"/>
            <a:ext cx="2636519" cy="457200"/>
          </a:xfrm>
          <a:prstGeom prst="rect">
            <a:avLst/>
          </a:prstGeom>
          <a:noFill/>
          <a:ln w="9525" algn="ctr">
            <a:noFill/>
            <a:miter lim="800000"/>
          </a:ln>
        </p:spPr>
        <p:txBody>
          <a:bodyPr wrap="square">
            <a:spAutoFit/>
          </a:bodyPr>
          <a:lstStyle/>
          <a:p>
            <a:pPr eaLnBrk="1" hangingPunct="1"/>
            <a:r>
              <a:rPr lang="en-US" altLang="zh-CN" b="1" dirty="0" smtClean="0">
                <a:solidFill>
                  <a:srgbClr val="FF0000"/>
                </a:solidFill>
                <a:latin typeface="Times New Roman" pitchFamily="18" charset="0"/>
              </a:rPr>
              <a:t>Proposed Scheme</a:t>
            </a:r>
          </a:p>
        </p:txBody>
      </p:sp>
      <p:sp>
        <p:nvSpPr>
          <p:cNvPr id="27662" name="Text Box 9"/>
          <p:cNvSpPr txBox="1">
            <a:spLocks noChangeArrowheads="1"/>
          </p:cNvSpPr>
          <p:nvPr/>
        </p:nvSpPr>
        <p:spPr bwMode="gray">
          <a:xfrm>
            <a:off x="595313" y="3415665"/>
            <a:ext cx="354012" cy="457200"/>
          </a:xfrm>
          <a:prstGeom prst="rect">
            <a:avLst/>
          </a:prstGeom>
          <a:noFill/>
          <a:ln w="31750" algn="ctr">
            <a:noFill/>
            <a:miter lim="800000"/>
          </a:ln>
        </p:spPr>
        <p:txBody>
          <a:bodyPr wrap="none">
            <a:spAutoFit/>
          </a:bodyPr>
          <a:lstStyle/>
          <a:p>
            <a:pPr algn="ctr" eaLnBrk="1" hangingPunct="1"/>
            <a:r>
              <a:rPr lang="en-US" altLang="zh-CN" b="1">
                <a:solidFill>
                  <a:srgbClr val="B0DD7F"/>
                </a:solidFill>
                <a:latin typeface="Times New Roman" pitchFamily="18" charset="0"/>
              </a:rPr>
              <a:t>3</a:t>
            </a:r>
          </a:p>
        </p:txBody>
      </p:sp>
      <p:sp>
        <p:nvSpPr>
          <p:cNvPr id="5135" name="AutoShape 6"/>
          <p:cNvSpPr>
            <a:spLocks noChangeArrowheads="1"/>
          </p:cNvSpPr>
          <p:nvPr/>
        </p:nvSpPr>
        <p:spPr bwMode="gray">
          <a:xfrm>
            <a:off x="795020" y="4396423"/>
            <a:ext cx="4064000" cy="457200"/>
          </a:xfrm>
          <a:prstGeom prst="roundRect">
            <a:avLst>
              <a:gd name="adj" fmla="val 16667"/>
            </a:avLst>
          </a:prstGeom>
          <a:solidFill>
            <a:schemeClr val="tx1">
              <a:lumMod val="20000"/>
              <a:lumOff val="80000"/>
            </a:schemeClr>
          </a:solidFill>
          <a:ln w="31750" algn="ctr">
            <a:noFill/>
            <a:round/>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5136" name="AutoShape 7"/>
          <p:cNvSpPr>
            <a:spLocks noChangeArrowheads="1"/>
          </p:cNvSpPr>
          <p:nvPr/>
        </p:nvSpPr>
        <p:spPr bwMode="gray">
          <a:xfrm>
            <a:off x="382588" y="4277360"/>
            <a:ext cx="773112" cy="685800"/>
          </a:xfrm>
          <a:prstGeom prst="diamond">
            <a:avLst/>
          </a:prstGeom>
          <a:solidFill>
            <a:schemeClr val="bg2">
              <a:lumMod val="40000"/>
              <a:lumOff val="60000"/>
            </a:schemeClr>
          </a:solidFill>
          <a:ln w="31750" algn="ctr">
            <a:solidFill>
              <a:schemeClr val="bg1"/>
            </a:solidFill>
            <a:miter lim="800000"/>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27665" name="Text Box 8"/>
          <p:cNvSpPr txBox="1">
            <a:spLocks noChangeArrowheads="1"/>
          </p:cNvSpPr>
          <p:nvPr/>
        </p:nvSpPr>
        <p:spPr bwMode="gray">
          <a:xfrm>
            <a:off x="817880" y="4399598"/>
            <a:ext cx="3055938" cy="457200"/>
          </a:xfrm>
          <a:prstGeom prst="rect">
            <a:avLst/>
          </a:prstGeom>
          <a:noFill/>
          <a:ln w="9525" algn="ctr">
            <a:noFill/>
            <a:miter lim="800000"/>
          </a:ln>
        </p:spPr>
        <p:txBody>
          <a:bodyPr>
            <a:spAutoFit/>
          </a:bodyPr>
          <a:lstStyle/>
          <a:p>
            <a:pPr algn="ctr" eaLnBrk="1" hangingPunct="1"/>
            <a:r>
              <a:rPr lang="zh-CN" altLang="zh-CN" b="1" dirty="0">
                <a:latin typeface="Times New Roman" pitchFamily="18" charset="0"/>
              </a:rPr>
              <a:t>    </a:t>
            </a:r>
            <a:r>
              <a:rPr lang="en-US" altLang="zh-CN" b="1" dirty="0">
                <a:latin typeface="Times New Roman" pitchFamily="18" charset="0"/>
              </a:rPr>
              <a:t>Simulation Results</a:t>
            </a:r>
            <a:endParaRPr lang="zh-CN" altLang="zh-CN" dirty="0"/>
          </a:p>
        </p:txBody>
      </p:sp>
      <p:sp>
        <p:nvSpPr>
          <p:cNvPr id="27666" name="Text Box 9"/>
          <p:cNvSpPr txBox="1">
            <a:spLocks noChangeArrowheads="1"/>
          </p:cNvSpPr>
          <p:nvPr/>
        </p:nvSpPr>
        <p:spPr bwMode="gray">
          <a:xfrm>
            <a:off x="596900" y="4375785"/>
            <a:ext cx="354013" cy="457200"/>
          </a:xfrm>
          <a:prstGeom prst="rect">
            <a:avLst/>
          </a:prstGeom>
          <a:noFill/>
          <a:ln w="31750" algn="ctr">
            <a:noFill/>
            <a:miter lim="800000"/>
          </a:ln>
        </p:spPr>
        <p:txBody>
          <a:bodyPr wrap="none">
            <a:spAutoFit/>
          </a:bodyPr>
          <a:lstStyle/>
          <a:p>
            <a:pPr algn="ctr" eaLnBrk="1" hangingPunct="1"/>
            <a:r>
              <a:rPr lang="en-US" altLang="zh-CN" b="1">
                <a:solidFill>
                  <a:srgbClr val="B0DD7F"/>
                </a:solidFill>
                <a:latin typeface="Times New Roman" pitchFamily="18" charset="0"/>
              </a:rPr>
              <a:t>4</a:t>
            </a:r>
          </a:p>
        </p:txBody>
      </p:sp>
      <p:sp>
        <p:nvSpPr>
          <p:cNvPr id="5139" name="AutoShape 6"/>
          <p:cNvSpPr>
            <a:spLocks noChangeArrowheads="1"/>
          </p:cNvSpPr>
          <p:nvPr/>
        </p:nvSpPr>
        <p:spPr bwMode="gray">
          <a:xfrm>
            <a:off x="795020" y="5341303"/>
            <a:ext cx="4064000" cy="457200"/>
          </a:xfrm>
          <a:prstGeom prst="roundRect">
            <a:avLst>
              <a:gd name="adj" fmla="val 16667"/>
            </a:avLst>
          </a:prstGeom>
          <a:solidFill>
            <a:schemeClr val="tx1">
              <a:lumMod val="20000"/>
              <a:lumOff val="80000"/>
            </a:schemeClr>
          </a:solidFill>
          <a:ln w="31750" algn="ctr">
            <a:noFill/>
            <a:round/>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5140" name="AutoShape 7"/>
          <p:cNvSpPr>
            <a:spLocks noChangeArrowheads="1"/>
          </p:cNvSpPr>
          <p:nvPr/>
        </p:nvSpPr>
        <p:spPr bwMode="gray">
          <a:xfrm>
            <a:off x="382588" y="5222240"/>
            <a:ext cx="773112" cy="685800"/>
          </a:xfrm>
          <a:prstGeom prst="diamond">
            <a:avLst/>
          </a:prstGeom>
          <a:solidFill>
            <a:schemeClr val="bg2">
              <a:lumMod val="40000"/>
              <a:lumOff val="60000"/>
            </a:schemeClr>
          </a:solidFill>
          <a:ln w="31750" algn="ctr">
            <a:solidFill>
              <a:schemeClr val="bg1"/>
            </a:solidFill>
            <a:miter lim="800000"/>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27670" name="Text Box 9"/>
          <p:cNvSpPr txBox="1">
            <a:spLocks noChangeArrowheads="1"/>
          </p:cNvSpPr>
          <p:nvPr/>
        </p:nvSpPr>
        <p:spPr bwMode="gray">
          <a:xfrm>
            <a:off x="596900" y="5320665"/>
            <a:ext cx="354013" cy="457200"/>
          </a:xfrm>
          <a:prstGeom prst="rect">
            <a:avLst/>
          </a:prstGeom>
          <a:noFill/>
          <a:ln w="31750" algn="ctr">
            <a:noFill/>
            <a:miter lim="800000"/>
          </a:ln>
        </p:spPr>
        <p:txBody>
          <a:bodyPr wrap="none">
            <a:spAutoFit/>
          </a:bodyPr>
          <a:lstStyle/>
          <a:p>
            <a:pPr algn="ctr" eaLnBrk="1" hangingPunct="1"/>
            <a:r>
              <a:rPr lang="en-US" altLang="zh-CN" b="1">
                <a:solidFill>
                  <a:srgbClr val="B0DD7F"/>
                </a:solidFill>
                <a:latin typeface="Times New Roman" pitchFamily="18" charset="0"/>
              </a:rPr>
              <a:t>5</a:t>
            </a:r>
          </a:p>
        </p:txBody>
      </p:sp>
      <p:sp>
        <p:nvSpPr>
          <p:cNvPr id="23" name="灯片编号占位符 22"/>
          <p:cNvSpPr>
            <a:spLocks noGrp="1"/>
          </p:cNvSpPr>
          <p:nvPr>
            <p:ph type="sldNum" sz="quarter" idx="10"/>
          </p:nvPr>
        </p:nvSpPr>
        <p:spPr/>
        <p:txBody>
          <a:bodyPr/>
          <a:lstStyle/>
          <a:p>
            <a:pPr>
              <a:defRPr/>
            </a:pPr>
            <a:fld id="{120F6300-F71A-4E4A-ACDC-0879076BA03D}" type="slidenum">
              <a:rPr lang="zh-CN" altLang="en-US" smtClean="0">
                <a:latin typeface="Times New Roman" pitchFamily="18" charset="0"/>
              </a:rPr>
              <a:t>11</a:t>
            </a:fld>
            <a:endParaRPr lang="zh-CN" altLang="en-US" smtClean="0">
              <a:latin typeface="Times New Roman" pitchFamily="18" charset="0"/>
            </a:endParaRPr>
          </a:p>
        </p:txBody>
      </p:sp>
      <p:sp>
        <p:nvSpPr>
          <p:cNvPr id="24" name="Text Box 8"/>
          <p:cNvSpPr txBox="1">
            <a:spLocks noChangeArrowheads="1"/>
          </p:cNvSpPr>
          <p:nvPr/>
        </p:nvSpPr>
        <p:spPr bwMode="gray">
          <a:xfrm>
            <a:off x="838200" y="5349240"/>
            <a:ext cx="2133600" cy="461665"/>
          </a:xfrm>
          <a:prstGeom prst="rect">
            <a:avLst/>
          </a:prstGeom>
          <a:noFill/>
          <a:ln w="9525" algn="ctr">
            <a:noFill/>
            <a:miter lim="800000"/>
          </a:ln>
        </p:spPr>
        <p:txBody>
          <a:bodyPr wrap="square">
            <a:spAutoFit/>
          </a:bodyPr>
          <a:lstStyle/>
          <a:p>
            <a:pPr algn="ctr" eaLnBrk="1" hangingPunct="1"/>
            <a:r>
              <a:rPr lang="zh-CN" altLang="zh-CN" b="1" dirty="0">
                <a:latin typeface="Times New Roman" pitchFamily="18" charset="0"/>
              </a:rPr>
              <a:t>    </a:t>
            </a:r>
            <a:r>
              <a:rPr lang="en-US" altLang="zh-CN" b="1" dirty="0" smtClean="0">
                <a:latin typeface="Times New Roman" pitchFamily="18" charset="0"/>
              </a:rPr>
              <a:t>Conclusions</a:t>
            </a:r>
            <a:endParaRPr lang="zh-CN" altLang="zh-CN" dirty="0"/>
          </a:p>
        </p:txBody>
      </p:sp>
    </p:spTree>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smtClean="0">
                <a:latin typeface="Times New Roman" pitchFamily="18" charset="0"/>
              </a:rPr>
              <a:t>Proposed Scheme</a:t>
            </a:r>
          </a:p>
        </p:txBody>
      </p:sp>
      <p:sp>
        <p:nvSpPr>
          <p:cNvPr id="10" name="Rectangle 3"/>
          <p:cNvSpPr txBox="1">
            <a:spLocks noChangeArrowheads="1"/>
          </p:cNvSpPr>
          <p:nvPr/>
        </p:nvSpPr>
        <p:spPr bwMode="auto">
          <a:xfrm>
            <a:off x="71120" y="1219835"/>
            <a:ext cx="8760460" cy="3985260"/>
          </a:xfrm>
          <a:prstGeom prst="rect">
            <a:avLst/>
          </a:prstGeom>
          <a:noFill/>
          <a:ln w="9525">
            <a:noFill/>
            <a:miter lim="800000"/>
          </a:ln>
        </p:spPr>
        <p:txBody>
          <a:bodyPr/>
          <a:lstStyle/>
          <a:p>
            <a:pPr marL="342900" indent="-342900" eaLnBrk="1" hangingPunct="1">
              <a:spcBef>
                <a:spcPct val="20000"/>
              </a:spcBef>
              <a:buClr>
                <a:srgbClr val="000000"/>
              </a:buClr>
              <a:buFont typeface="Wingdings" pitchFamily="2" charset="2"/>
              <a:buChar char="l"/>
              <a:defRPr/>
            </a:pPr>
            <a:r>
              <a:rPr lang="en-US" altLang="zh-CN" sz="2800" b="1" kern="0" dirty="0" smtClean="0">
                <a:solidFill>
                  <a:srgbClr val="000000"/>
                </a:solidFill>
                <a:latin typeface="Times New Roman" pitchFamily="18" charset="0"/>
                <a:sym typeface="Wingdings" pitchFamily="2" charset="2"/>
              </a:rPr>
              <a:t>C</a:t>
            </a:r>
            <a:r>
              <a:rPr lang="en-US" altLang="zh-CN" sz="2800" b="1" kern="0" dirty="0" smtClean="0">
                <a:solidFill>
                  <a:srgbClr val="000000"/>
                </a:solidFill>
                <a:latin typeface="Times New Roman" pitchFamily="18" charset="0"/>
                <a:sym typeface="+mn-ea"/>
              </a:rPr>
              <a:t>hannel estimation for mmWave MIMO Based UDN</a:t>
            </a:r>
            <a:endParaRPr lang="en-US" altLang="zh-CN" kern="0" dirty="0" smtClean="0">
              <a:solidFill>
                <a:srgbClr val="000000"/>
              </a:solidFill>
              <a:latin typeface="Times New Roman" pitchFamily="18" charset="0"/>
            </a:endParaRPr>
          </a:p>
        </p:txBody>
      </p:sp>
      <p:sp>
        <p:nvSpPr>
          <p:cNvPr id="3" name="Rectangle 3"/>
          <p:cNvSpPr txBox="1">
            <a:spLocks noChangeArrowheads="1"/>
          </p:cNvSpPr>
          <p:nvPr/>
        </p:nvSpPr>
        <p:spPr bwMode="auto">
          <a:xfrm>
            <a:off x="-75565" y="1524000"/>
            <a:ext cx="8526145" cy="2970530"/>
          </a:xfrm>
          <a:prstGeom prst="rect">
            <a:avLst/>
          </a:prstGeom>
          <a:noFill/>
          <a:ln w="9525">
            <a:noFill/>
            <a:miter lim="800000"/>
          </a:ln>
        </p:spPr>
        <p:txBody>
          <a:bodyPr/>
          <a:lstStyle/>
          <a:p>
            <a:pPr marL="0" indent="0" eaLnBrk="1" hangingPunct="1">
              <a:spcBef>
                <a:spcPct val="20000"/>
              </a:spcBef>
              <a:buClr>
                <a:srgbClr val="000000"/>
              </a:buClr>
              <a:buFont typeface="Wingdings" pitchFamily="2" charset="2"/>
              <a:buNone/>
              <a:defRPr/>
            </a:pPr>
            <a:endParaRPr lang="en-US" altLang="zh-CN" sz="800" kern="0" dirty="0" smtClean="0">
              <a:solidFill>
                <a:srgbClr val="000000"/>
              </a:solidFill>
              <a:latin typeface="Times New Roman" pitchFamily="18" charset="0"/>
              <a:sym typeface="+mn-ea"/>
            </a:endParaRPr>
          </a:p>
          <a:p>
            <a:pPr marL="800100" lvl="1" indent="-342900" algn="just" eaLnBrk="1" hangingPunct="1">
              <a:spcBef>
                <a:spcPct val="20000"/>
              </a:spcBef>
              <a:buClr>
                <a:srgbClr val="000000"/>
              </a:buClr>
              <a:buFont typeface="Wingdings" charset="0"/>
              <a:buChar char="n"/>
              <a:defRPr/>
            </a:pPr>
            <a:r>
              <a:rPr lang="en-US" altLang="zh-CN" dirty="0" smtClean="0">
                <a:solidFill>
                  <a:srgbClr val="000000"/>
                </a:solidFill>
                <a:latin typeface="Times New Roman" pitchFamily="18" charset="0"/>
                <a:sym typeface="+mn-ea"/>
              </a:rPr>
              <a:t>Challenge</a:t>
            </a:r>
          </a:p>
          <a:p>
            <a:pPr marL="1257300" lvl="2" indent="-342900" algn="just" eaLnBrk="1" hangingPunct="1">
              <a:spcBef>
                <a:spcPct val="20000"/>
              </a:spcBef>
              <a:buClr>
                <a:srgbClr val="000000"/>
              </a:buClr>
              <a:buFont typeface="Wingdings" charset="0"/>
              <a:buChar char="Ø"/>
              <a:defRPr/>
            </a:pPr>
            <a:r>
              <a:rPr lang="en-US" altLang="zh-CN" dirty="0" smtClean="0">
                <a:solidFill>
                  <a:srgbClr val="000000"/>
                </a:solidFill>
                <a:latin typeface="Times New Roman" pitchFamily="18" charset="0"/>
                <a:sym typeface="+mn-ea"/>
              </a:rPr>
              <a:t>Inter-cell-interence</a:t>
            </a:r>
          </a:p>
          <a:p>
            <a:pPr marL="800100" lvl="1" indent="-342900" algn="just" eaLnBrk="1" hangingPunct="1">
              <a:spcBef>
                <a:spcPct val="20000"/>
              </a:spcBef>
              <a:buClr>
                <a:srgbClr val="000000"/>
              </a:buClr>
              <a:buFont typeface="Wingdings" charset="0"/>
              <a:buChar char="n"/>
              <a:defRPr/>
            </a:pPr>
            <a:r>
              <a:rPr lang="en-US" altLang="zh-CN" dirty="0" smtClean="0">
                <a:solidFill>
                  <a:srgbClr val="000000"/>
                </a:solidFill>
                <a:latin typeface="Times New Roman" pitchFamily="18" charset="0"/>
                <a:sym typeface="+mn-ea"/>
              </a:rPr>
              <a:t>Target</a:t>
            </a:r>
          </a:p>
          <a:p>
            <a:pPr marL="1257300" lvl="2" indent="-342900" algn="just" eaLnBrk="1" hangingPunct="1">
              <a:spcBef>
                <a:spcPct val="20000"/>
              </a:spcBef>
              <a:buClr>
                <a:srgbClr val="000000"/>
              </a:buClr>
              <a:buFont typeface="Wingdings" charset="0"/>
              <a:buChar char="Ø"/>
              <a:defRPr/>
            </a:pPr>
            <a:r>
              <a:rPr lang="en-US" altLang="zh-CN" sz="2400" dirty="0" smtClean="0">
                <a:solidFill>
                  <a:srgbClr val="000000"/>
                </a:solidFill>
                <a:latin typeface="Times New Roman" pitchFamily="18" charset="0"/>
                <a:sym typeface="+mn-ea"/>
              </a:rPr>
              <a:t>Estimate channels of multiple small-cell BSs nearby </a:t>
            </a:r>
          </a:p>
          <a:p>
            <a:pPr marL="800100" lvl="1" indent="-342900" algn="just" eaLnBrk="1" hangingPunct="1">
              <a:spcBef>
                <a:spcPct val="20000"/>
              </a:spcBef>
              <a:buClr>
                <a:srgbClr val="000000"/>
              </a:buClr>
              <a:buFont typeface="Wingdings" charset="0"/>
              <a:buChar char="n"/>
              <a:defRPr/>
            </a:pPr>
            <a:r>
              <a:rPr lang="en-US" altLang="zh-CN" dirty="0" smtClean="0">
                <a:solidFill>
                  <a:srgbClr val="000000"/>
                </a:solidFill>
                <a:latin typeface="Times New Roman" pitchFamily="18" charset="0"/>
                <a:sym typeface="+mn-ea"/>
              </a:rPr>
              <a:t>Task</a:t>
            </a:r>
          </a:p>
          <a:p>
            <a:pPr marL="1257300" lvl="2" indent="-342900" algn="just" eaLnBrk="1" hangingPunct="1">
              <a:spcBef>
                <a:spcPct val="20000"/>
              </a:spcBef>
              <a:buClr>
                <a:srgbClr val="000000"/>
              </a:buClr>
              <a:buFont typeface="Wingdings" charset="0"/>
              <a:buChar char="Ø"/>
              <a:defRPr/>
            </a:pPr>
            <a:r>
              <a:rPr lang="en-US" altLang="zh-CN" dirty="0" smtClean="0">
                <a:solidFill>
                  <a:srgbClr val="FF0000"/>
                </a:solidFill>
                <a:latin typeface="Times New Roman" pitchFamily="18" charset="0"/>
                <a:sym typeface="+mn-ea"/>
              </a:rPr>
              <a:t>Pilot design </a:t>
            </a:r>
            <a:r>
              <a:rPr lang="en-US" altLang="zh-CN" dirty="0" smtClean="0">
                <a:solidFill>
                  <a:srgbClr val="000000"/>
                </a:solidFill>
                <a:latin typeface="Times New Roman" pitchFamily="18" charset="0"/>
                <a:sym typeface="+mn-ea"/>
              </a:rPr>
              <a:t>at </a:t>
            </a:r>
            <a:r>
              <a:rPr lang="en-US" altLang="zh-CN" i="1" dirty="0" smtClean="0">
                <a:solidFill>
                  <a:srgbClr val="000000"/>
                </a:solidFill>
                <a:latin typeface="Times New Roman" pitchFamily="18" charset="0"/>
                <a:sym typeface="+mn-ea"/>
              </a:rPr>
              <a:t>M </a:t>
            </a:r>
            <a:r>
              <a:rPr lang="en-US" altLang="zh-CN" dirty="0" smtClean="0">
                <a:solidFill>
                  <a:srgbClr val="000000"/>
                </a:solidFill>
                <a:latin typeface="Times New Roman" pitchFamily="18" charset="0"/>
                <a:sym typeface="+mn-ea"/>
              </a:rPr>
              <a:t>small-cell BSs</a:t>
            </a:r>
          </a:p>
          <a:p>
            <a:pPr marL="1257300" lvl="2" indent="-342900" algn="just" eaLnBrk="1" hangingPunct="1">
              <a:spcBef>
                <a:spcPct val="20000"/>
              </a:spcBef>
              <a:buClr>
                <a:srgbClr val="000000"/>
              </a:buClr>
              <a:buFont typeface="Wingdings" charset="0"/>
              <a:buChar char="Ø"/>
              <a:defRPr/>
            </a:pPr>
            <a:r>
              <a:rPr lang="en-US" altLang="zh-CN" dirty="0" smtClean="0">
                <a:solidFill>
                  <a:srgbClr val="FF0000"/>
                </a:solidFill>
                <a:latin typeface="Times New Roman" pitchFamily="18" charset="0"/>
                <a:sym typeface="+mn-ea"/>
              </a:rPr>
              <a:t>Channel estimator </a:t>
            </a:r>
            <a:r>
              <a:rPr lang="en-US" altLang="zh-CN" dirty="0" smtClean="0">
                <a:solidFill>
                  <a:srgbClr val="000000"/>
                </a:solidFill>
                <a:latin typeface="Times New Roman" pitchFamily="18" charset="0"/>
                <a:sym typeface="+mn-ea"/>
              </a:rPr>
              <a:t>at user side</a:t>
            </a:r>
          </a:p>
          <a:p>
            <a:pPr lvl="1" indent="0" algn="just" eaLnBrk="1" hangingPunct="1">
              <a:spcBef>
                <a:spcPct val="20000"/>
              </a:spcBef>
              <a:buClr>
                <a:srgbClr val="000000"/>
              </a:buClr>
              <a:buFont typeface="Wingdings" charset="0"/>
              <a:buNone/>
              <a:defRPr/>
            </a:pPr>
            <a:endParaRPr lang="en-US" altLang="zh-CN" sz="2000" kern="0" dirty="0" smtClean="0">
              <a:solidFill>
                <a:srgbClr val="000000"/>
              </a:solidFill>
              <a:latin typeface="Times New Roman" pitchFamily="18" charset="0"/>
              <a:sym typeface="+mn-ea"/>
            </a:endParaRPr>
          </a:p>
        </p:txBody>
      </p:sp>
      <p:graphicFrame>
        <p:nvGraphicFramePr>
          <p:cNvPr id="6" name="内容占位符 5"/>
          <p:cNvGraphicFramePr>
            <a:graphicFrameLocks noGrp="1"/>
          </p:cNvGraphicFramePr>
          <p:nvPr>
            <p:ph idx="1"/>
          </p:nvPr>
        </p:nvGraphicFramePr>
        <p:xfrm>
          <a:off x="1219200" y="3581400"/>
          <a:ext cx="7919720" cy="3188335"/>
        </p:xfrm>
        <a:graphic>
          <a:graphicData uri="http://schemas.openxmlformats.org/presentationml/2006/ole">
            <mc:AlternateContent xmlns:mc="http://schemas.openxmlformats.org/markup-compatibility/2006">
              <mc:Choice xmlns:v="urn:schemas-microsoft-com:vml" Requires="v">
                <p:oleObj spid="_x0000_s11319" r:id="rId4" imgW="17716500" imgH="8115300" progId="Visio.Drawing.11">
                  <p:embed/>
                </p:oleObj>
              </mc:Choice>
              <mc:Fallback>
                <p:oleObj r:id="rId4" imgW="17716500" imgH="8115300" progId="Visio.Drawing.11">
                  <p:embed/>
                  <p:pic>
                    <p:nvPicPr>
                      <p:cNvPr id="0" name="图片 20"/>
                      <p:cNvPicPr/>
                      <p:nvPr/>
                    </p:nvPicPr>
                    <p:blipFill>
                      <a:blip r:embed="rId5"/>
                      <a:stretch>
                        <a:fillRect/>
                      </a:stretch>
                    </p:blipFill>
                    <p:spPr>
                      <a:xfrm>
                        <a:off x="1219200" y="3581400"/>
                        <a:ext cx="7919720" cy="318833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smtClean="0">
                <a:latin typeface="Times New Roman" pitchFamily="18" charset="0"/>
              </a:rPr>
              <a:t>Proposed Scheme</a:t>
            </a:r>
          </a:p>
        </p:txBody>
      </p:sp>
      <p:sp>
        <p:nvSpPr>
          <p:cNvPr id="26" name="Rectangle 3"/>
          <p:cNvSpPr txBox="1">
            <a:spLocks noChangeArrowheads="1"/>
          </p:cNvSpPr>
          <p:nvPr/>
        </p:nvSpPr>
        <p:spPr bwMode="auto">
          <a:xfrm>
            <a:off x="69850" y="1219835"/>
            <a:ext cx="8921750" cy="684530"/>
          </a:xfrm>
          <a:prstGeom prst="rect">
            <a:avLst/>
          </a:prstGeom>
          <a:noFill/>
          <a:ln w="9525">
            <a:noFill/>
            <a:miter lim="800000"/>
          </a:ln>
        </p:spPr>
        <p:txBody>
          <a:bodyPr/>
          <a:lstStyle/>
          <a:p>
            <a:pPr marL="342900" indent="-342900" eaLnBrk="1" hangingPunct="1">
              <a:spcBef>
                <a:spcPct val="20000"/>
              </a:spcBef>
              <a:buClr>
                <a:srgbClr val="000000"/>
              </a:buClr>
              <a:buFont typeface="Wingdings" pitchFamily="2" charset="2"/>
              <a:buChar char="l"/>
              <a:defRPr/>
            </a:pPr>
            <a:r>
              <a:rPr lang="en-US" altLang="zh-CN" sz="2800" b="1" kern="0" dirty="0" smtClean="0">
                <a:solidFill>
                  <a:srgbClr val="000000"/>
                </a:solidFill>
                <a:latin typeface="Times New Roman" pitchFamily="18" charset="0"/>
                <a:sym typeface="Wingdings" pitchFamily="2" charset="2"/>
              </a:rPr>
              <a:t>Pilot training</a:t>
            </a:r>
          </a:p>
          <a:p>
            <a:pPr marL="800100" lvl="1" indent="-342900" eaLnBrk="1" hangingPunct="1">
              <a:spcBef>
                <a:spcPct val="20000"/>
              </a:spcBef>
              <a:buClr>
                <a:srgbClr val="000000"/>
              </a:buClr>
              <a:buFont typeface="Wingdings" charset="0"/>
              <a:buChar char="n"/>
              <a:defRPr/>
            </a:pPr>
            <a:endParaRPr lang="en-US" altLang="zh-CN" sz="2800" b="1" kern="0" dirty="0" smtClean="0">
              <a:solidFill>
                <a:srgbClr val="000000"/>
              </a:solidFill>
              <a:latin typeface="Times New Roman" pitchFamily="18" charset="0"/>
              <a:sym typeface="Wingdings" pitchFamily="2" charset="2"/>
            </a:endParaRPr>
          </a:p>
          <a:p>
            <a:pPr marL="800100" lvl="1" indent="-342900" eaLnBrk="1" hangingPunct="1">
              <a:spcBef>
                <a:spcPct val="20000"/>
              </a:spcBef>
              <a:buClr>
                <a:srgbClr val="000000"/>
              </a:buClr>
              <a:buFont typeface="Wingdings" charset="0"/>
              <a:buChar char="n"/>
              <a:defRPr/>
            </a:pPr>
            <a:endParaRPr lang="en-US" altLang="zh-CN" kern="0" dirty="0" smtClean="0">
              <a:solidFill>
                <a:srgbClr val="000000"/>
              </a:solidFill>
              <a:latin typeface="+mn-lt"/>
              <a:sym typeface="+mn-ea"/>
            </a:endParaRPr>
          </a:p>
          <a:p>
            <a:pPr marL="800100" lvl="1" indent="-342900" eaLnBrk="1" hangingPunct="1">
              <a:spcBef>
                <a:spcPct val="20000"/>
              </a:spcBef>
              <a:buClr>
                <a:srgbClr val="000000"/>
              </a:buClr>
              <a:buFont typeface="Wingdings" charset="0"/>
              <a:buChar char="n"/>
              <a:defRPr/>
            </a:pPr>
            <a:endParaRPr lang="en-US" altLang="zh-CN" kern="0" dirty="0" smtClean="0">
              <a:solidFill>
                <a:srgbClr val="000000"/>
              </a:solidFill>
              <a:latin typeface="+mn-lt"/>
              <a:sym typeface="+mn-ea"/>
            </a:endParaRPr>
          </a:p>
          <a:p>
            <a:pPr lvl="1" indent="0" eaLnBrk="1" hangingPunct="1">
              <a:spcBef>
                <a:spcPct val="20000"/>
              </a:spcBef>
              <a:buClr>
                <a:srgbClr val="000000"/>
              </a:buClr>
              <a:buFont typeface="Wingdings" charset="0"/>
              <a:buNone/>
              <a:defRPr/>
            </a:pPr>
            <a:endParaRPr lang="en-US" altLang="zh-CN" sz="800" kern="0" dirty="0" smtClean="0">
              <a:solidFill>
                <a:srgbClr val="000000"/>
              </a:solidFill>
              <a:latin typeface="+mn-lt"/>
              <a:sym typeface="+mn-ea"/>
            </a:endParaRPr>
          </a:p>
          <a:p>
            <a:pPr lvl="1" indent="0" eaLnBrk="1" hangingPunct="1">
              <a:spcBef>
                <a:spcPct val="20000"/>
              </a:spcBef>
              <a:buClr>
                <a:srgbClr val="000000"/>
              </a:buClr>
              <a:buFont typeface="Wingdings" charset="0"/>
              <a:buNone/>
              <a:defRPr/>
            </a:pPr>
            <a:endParaRPr lang="en-US" altLang="zh-CN" sz="800" kern="0" dirty="0" smtClean="0">
              <a:solidFill>
                <a:srgbClr val="000000"/>
              </a:solidFill>
              <a:latin typeface="+mn-lt"/>
              <a:sym typeface="+mn-ea"/>
            </a:endParaRPr>
          </a:p>
          <a:p>
            <a:pPr lvl="1" indent="0" eaLnBrk="1" hangingPunct="1">
              <a:spcBef>
                <a:spcPct val="20000"/>
              </a:spcBef>
              <a:buClr>
                <a:srgbClr val="000000"/>
              </a:buClr>
              <a:buFont typeface="Wingdings" charset="0"/>
              <a:buNone/>
              <a:defRPr/>
            </a:pPr>
            <a:endParaRPr lang="en-US" altLang="zh-CN" sz="800" kern="0" dirty="0" smtClean="0">
              <a:solidFill>
                <a:srgbClr val="000000"/>
              </a:solidFill>
              <a:latin typeface="+mn-lt"/>
              <a:sym typeface="+mn-ea"/>
            </a:endParaRPr>
          </a:p>
          <a:p>
            <a:pPr lvl="1" indent="0" eaLnBrk="1" hangingPunct="1">
              <a:spcBef>
                <a:spcPct val="20000"/>
              </a:spcBef>
              <a:buClr>
                <a:srgbClr val="000000"/>
              </a:buClr>
              <a:buFont typeface="Wingdings" charset="0"/>
              <a:buNone/>
              <a:defRPr/>
            </a:pPr>
            <a:endParaRPr lang="en-US" altLang="zh-CN" sz="800" kern="0" dirty="0" smtClean="0">
              <a:solidFill>
                <a:srgbClr val="000000"/>
              </a:solidFill>
              <a:latin typeface="+mn-lt"/>
              <a:sym typeface="+mn-ea"/>
            </a:endParaRPr>
          </a:p>
          <a:p>
            <a:pPr marL="800100" lvl="1" indent="-342900" eaLnBrk="1" hangingPunct="1">
              <a:spcBef>
                <a:spcPct val="20000"/>
              </a:spcBef>
              <a:buClr>
                <a:srgbClr val="000000"/>
              </a:buClr>
              <a:buFont typeface="Wingdings" charset="0"/>
              <a:buChar char="n"/>
              <a:defRPr/>
            </a:pPr>
            <a:endParaRPr lang="en-US" altLang="zh-CN" kern="0" dirty="0" smtClean="0">
              <a:solidFill>
                <a:srgbClr val="000000"/>
              </a:solidFill>
              <a:latin typeface="+mn-lt"/>
            </a:endParaRPr>
          </a:p>
        </p:txBody>
      </p:sp>
      <p:graphicFrame>
        <p:nvGraphicFramePr>
          <p:cNvPr id="49" name="内容占位符 48">
            <a:hlinkClick r:id="" action="ppaction://ole?verb=0"/>
          </p:cNvPr>
          <p:cNvGraphicFramePr>
            <a:graphicFrameLocks noGrp="1" noChangeAspect="1"/>
          </p:cNvGraphicFramePr>
          <p:nvPr>
            <p:ph idx="1"/>
          </p:nvPr>
        </p:nvGraphicFramePr>
        <p:xfrm>
          <a:off x="457200" y="1752600"/>
          <a:ext cx="8084185" cy="598805"/>
        </p:xfrm>
        <a:graphic>
          <a:graphicData uri="http://schemas.openxmlformats.org/presentationml/2006/ole">
            <mc:AlternateContent xmlns:mc="http://schemas.openxmlformats.org/markup-compatibility/2006">
              <mc:Choice xmlns:v="urn:schemas-microsoft-com:vml" Requires="v">
                <p:oleObj spid="_x0000_s12966" r:id="rId4" imgW="4572000" imgH="292100" progId="Equation.KSEE3">
                  <p:embed/>
                </p:oleObj>
              </mc:Choice>
              <mc:Fallback>
                <p:oleObj r:id="rId4" imgW="4572000" imgH="292100" progId="Equation.KSEE3">
                  <p:embed/>
                  <p:pic>
                    <p:nvPicPr>
                      <p:cNvPr id="0" name="图片 1025"/>
                      <p:cNvPicPr/>
                      <p:nvPr/>
                    </p:nvPicPr>
                    <p:blipFill>
                      <a:blip r:embed="rId5"/>
                      <a:stretch>
                        <a:fillRect/>
                      </a:stretch>
                    </p:blipFill>
                    <p:spPr>
                      <a:xfrm>
                        <a:off x="457200" y="1752600"/>
                        <a:ext cx="8084185" cy="598805"/>
                      </a:xfrm>
                      <a:prstGeom prst="rect">
                        <a:avLst/>
                      </a:prstGeom>
                    </p:spPr>
                  </p:pic>
                </p:oleObj>
              </mc:Fallback>
            </mc:AlternateContent>
          </a:graphicData>
        </a:graphic>
      </p:graphicFrame>
      <p:graphicFrame>
        <p:nvGraphicFramePr>
          <p:cNvPr id="11" name="对象 10">
            <a:hlinkClick r:id="" action="ppaction://ole?verb=0"/>
          </p:cNvPr>
          <p:cNvGraphicFramePr>
            <a:graphicFrameLocks noChangeAspect="1"/>
          </p:cNvGraphicFramePr>
          <p:nvPr/>
        </p:nvGraphicFramePr>
        <p:xfrm>
          <a:off x="685800" y="2438400"/>
          <a:ext cx="1040130" cy="439420"/>
        </p:xfrm>
        <a:graphic>
          <a:graphicData uri="http://schemas.openxmlformats.org/presentationml/2006/ole">
            <mc:AlternateContent xmlns:mc="http://schemas.openxmlformats.org/markup-compatibility/2006">
              <mc:Choice xmlns:v="urn:schemas-microsoft-com:vml" Requires="v">
                <p:oleObj spid="_x0000_s12967" r:id="rId6" imgW="736600" imgH="279400" progId="Equation.KSEE3">
                  <p:embed/>
                </p:oleObj>
              </mc:Choice>
              <mc:Fallback>
                <p:oleObj r:id="rId6" imgW="736600" imgH="279400" progId="Equation.KSEE3">
                  <p:embed/>
                  <p:pic>
                    <p:nvPicPr>
                      <p:cNvPr id="0" name="图片 1025"/>
                      <p:cNvPicPr/>
                      <p:nvPr/>
                    </p:nvPicPr>
                    <p:blipFill>
                      <a:blip r:embed="rId7"/>
                      <a:stretch>
                        <a:fillRect/>
                      </a:stretch>
                    </p:blipFill>
                    <p:spPr>
                      <a:xfrm>
                        <a:off x="685800" y="2438400"/>
                        <a:ext cx="1040130" cy="439420"/>
                      </a:xfrm>
                      <a:prstGeom prst="rect">
                        <a:avLst/>
                      </a:prstGeom>
                    </p:spPr>
                  </p:pic>
                </p:oleObj>
              </mc:Fallback>
            </mc:AlternateContent>
          </a:graphicData>
        </a:graphic>
      </p:graphicFrame>
      <p:sp>
        <p:nvSpPr>
          <p:cNvPr id="36" name="TextBox 18"/>
          <p:cNvSpPr txBox="1">
            <a:spLocks noChangeArrowheads="1"/>
          </p:cNvSpPr>
          <p:nvPr/>
        </p:nvSpPr>
        <p:spPr bwMode="auto">
          <a:xfrm>
            <a:off x="1600835" y="2449830"/>
            <a:ext cx="6075045" cy="396240"/>
          </a:xfrm>
          <a:prstGeom prst="rect">
            <a:avLst/>
          </a:prstGeom>
          <a:noFill/>
          <a:ln w="9525">
            <a:solidFill>
              <a:schemeClr val="bg1"/>
            </a:solidFill>
            <a:miter lim="800000"/>
          </a:ln>
        </p:spPr>
        <p:txBody>
          <a:bodyPr wrap="square">
            <a:spAutoFit/>
          </a:bodyPr>
          <a:lstStyle/>
          <a:p>
            <a:pPr indent="-457200" algn="just"/>
            <a:r>
              <a:rPr lang="en-US" altLang="zh-CN" sz="2000" dirty="0" err="1" smtClean="0">
                <a:solidFill>
                  <a:srgbClr val="000000"/>
                </a:solidFill>
                <a:latin typeface="Times New Roman" pitchFamily="18" charset="0"/>
              </a:rPr>
              <a:t>: received </a:t>
            </a:r>
            <a:r>
              <a:rPr lang="en-US" altLang="zh-CN" sz="2000" i="1" dirty="0" err="1" smtClean="0">
                <a:solidFill>
                  <a:srgbClr val="000000"/>
                </a:solidFill>
                <a:latin typeface="Times New Roman" pitchFamily="18" charset="0"/>
              </a:rPr>
              <a:t>p-</a:t>
            </a:r>
            <a:r>
              <a:rPr lang="en-US" altLang="zh-CN" sz="2000" dirty="0" err="1" smtClean="0">
                <a:solidFill>
                  <a:srgbClr val="000000"/>
                </a:solidFill>
                <a:latin typeface="Times New Roman" pitchFamily="18" charset="0"/>
              </a:rPr>
              <a:t>th pilot signal in </a:t>
            </a:r>
            <a:r>
              <a:rPr lang="en-US" altLang="zh-CN" sz="2000" i="1" dirty="0" err="1" smtClean="0">
                <a:solidFill>
                  <a:srgbClr val="000000"/>
                </a:solidFill>
                <a:latin typeface="Times New Roman" pitchFamily="18" charset="0"/>
              </a:rPr>
              <a:t>t-</a:t>
            </a:r>
            <a:r>
              <a:rPr lang="en-US" altLang="zh-CN" sz="2000" dirty="0" err="1" smtClean="0">
                <a:solidFill>
                  <a:srgbClr val="000000"/>
                </a:solidFill>
                <a:latin typeface="Times New Roman" pitchFamily="18" charset="0"/>
              </a:rPr>
              <a:t>th time slot</a:t>
            </a:r>
          </a:p>
        </p:txBody>
      </p:sp>
      <p:graphicFrame>
        <p:nvGraphicFramePr>
          <p:cNvPr id="38" name="对象 37">
            <a:hlinkClick r:id="" action="ppaction://ole?verb=0"/>
          </p:cNvPr>
          <p:cNvGraphicFramePr>
            <a:graphicFrameLocks noChangeAspect="1"/>
          </p:cNvGraphicFramePr>
          <p:nvPr/>
        </p:nvGraphicFramePr>
        <p:xfrm>
          <a:off x="647700" y="2794635"/>
          <a:ext cx="1706880" cy="546735"/>
        </p:xfrm>
        <a:graphic>
          <a:graphicData uri="http://schemas.openxmlformats.org/presentationml/2006/ole">
            <mc:AlternateContent xmlns:mc="http://schemas.openxmlformats.org/markup-compatibility/2006">
              <mc:Choice xmlns:v="urn:schemas-microsoft-com:vml" Requires="v">
                <p:oleObj spid="_x0000_s12968" r:id="rId8" imgW="927100" imgH="266700" progId="Equation.KSEE3">
                  <p:embed/>
                </p:oleObj>
              </mc:Choice>
              <mc:Fallback>
                <p:oleObj r:id="rId8" imgW="927100" imgH="266700" progId="Equation.KSEE3">
                  <p:embed/>
                  <p:pic>
                    <p:nvPicPr>
                      <p:cNvPr id="0" name="图片 1025"/>
                      <p:cNvPicPr/>
                      <p:nvPr/>
                    </p:nvPicPr>
                    <p:blipFill>
                      <a:blip r:embed="rId9"/>
                      <a:stretch>
                        <a:fillRect/>
                      </a:stretch>
                    </p:blipFill>
                    <p:spPr>
                      <a:xfrm>
                        <a:off x="647700" y="2794635"/>
                        <a:ext cx="1706880" cy="546735"/>
                      </a:xfrm>
                      <a:prstGeom prst="rect">
                        <a:avLst/>
                      </a:prstGeom>
                    </p:spPr>
                  </p:pic>
                </p:oleObj>
              </mc:Fallback>
            </mc:AlternateContent>
          </a:graphicData>
        </a:graphic>
      </p:graphicFrame>
      <p:sp>
        <p:nvSpPr>
          <p:cNvPr id="41" name="TextBox 18"/>
          <p:cNvSpPr txBox="1">
            <a:spLocks noChangeArrowheads="1"/>
          </p:cNvSpPr>
          <p:nvPr/>
        </p:nvSpPr>
        <p:spPr bwMode="auto">
          <a:xfrm>
            <a:off x="2175510" y="2819400"/>
            <a:ext cx="6555740" cy="396240"/>
          </a:xfrm>
          <a:prstGeom prst="rect">
            <a:avLst/>
          </a:prstGeom>
          <a:noFill/>
          <a:ln w="9525">
            <a:solidFill>
              <a:schemeClr val="bg1"/>
            </a:solidFill>
            <a:miter lim="800000"/>
          </a:ln>
        </p:spPr>
        <p:txBody>
          <a:bodyPr wrap="square">
            <a:spAutoFit/>
          </a:bodyPr>
          <a:lstStyle/>
          <a:p>
            <a:pPr indent="-457200" algn="just"/>
            <a:r>
              <a:rPr lang="en-US" altLang="zh-CN" sz="2000" dirty="0" err="1" smtClean="0">
                <a:solidFill>
                  <a:srgbClr val="000000"/>
                </a:solidFill>
                <a:latin typeface="Times New Roman" pitchFamily="18" charset="0"/>
              </a:rPr>
              <a:t>: analog combining matrix</a:t>
            </a:r>
            <a:r>
              <a:rPr lang="en-US" altLang="zh-CN" sz="2000" dirty="0" err="1" smtClean="0">
                <a:solidFill>
                  <a:srgbClr val="000000"/>
                </a:solidFill>
              </a:rPr>
              <a:t> </a:t>
            </a:r>
          </a:p>
        </p:txBody>
      </p:sp>
      <p:graphicFrame>
        <p:nvGraphicFramePr>
          <p:cNvPr id="42" name="对象 41">
            <a:hlinkClick r:id="" action="ppaction://ole?verb=0"/>
          </p:cNvPr>
          <p:cNvGraphicFramePr>
            <a:graphicFrameLocks noChangeAspect="1"/>
          </p:cNvGraphicFramePr>
          <p:nvPr/>
        </p:nvGraphicFramePr>
        <p:xfrm>
          <a:off x="623570" y="3251200"/>
          <a:ext cx="1845945" cy="572770"/>
        </p:xfrm>
        <a:graphic>
          <a:graphicData uri="http://schemas.openxmlformats.org/presentationml/2006/ole">
            <mc:AlternateContent xmlns:mc="http://schemas.openxmlformats.org/markup-compatibility/2006">
              <mc:Choice xmlns:v="urn:schemas-microsoft-com:vml" Requires="v">
                <p:oleObj spid="_x0000_s12969" r:id="rId10" imgW="1002665" imgH="279400" progId="Equation.KSEE3">
                  <p:embed/>
                </p:oleObj>
              </mc:Choice>
              <mc:Fallback>
                <p:oleObj r:id="rId10" imgW="1002665" imgH="279400" progId="Equation.KSEE3">
                  <p:embed/>
                  <p:pic>
                    <p:nvPicPr>
                      <p:cNvPr id="0" name="图片 1025"/>
                      <p:cNvPicPr/>
                      <p:nvPr/>
                    </p:nvPicPr>
                    <p:blipFill>
                      <a:blip r:embed="rId11"/>
                      <a:stretch>
                        <a:fillRect/>
                      </a:stretch>
                    </p:blipFill>
                    <p:spPr>
                      <a:xfrm>
                        <a:off x="623570" y="3251200"/>
                        <a:ext cx="1845945" cy="572770"/>
                      </a:xfrm>
                      <a:prstGeom prst="rect">
                        <a:avLst/>
                      </a:prstGeom>
                    </p:spPr>
                  </p:pic>
                </p:oleObj>
              </mc:Fallback>
            </mc:AlternateContent>
          </a:graphicData>
        </a:graphic>
      </p:graphicFrame>
      <p:sp>
        <p:nvSpPr>
          <p:cNvPr id="44" name="TextBox 18"/>
          <p:cNvSpPr txBox="1">
            <a:spLocks noChangeArrowheads="1"/>
          </p:cNvSpPr>
          <p:nvPr/>
        </p:nvSpPr>
        <p:spPr bwMode="auto">
          <a:xfrm>
            <a:off x="2300605" y="3276600"/>
            <a:ext cx="6202045" cy="396240"/>
          </a:xfrm>
          <a:prstGeom prst="rect">
            <a:avLst/>
          </a:prstGeom>
          <a:noFill/>
          <a:ln w="9525">
            <a:solidFill>
              <a:schemeClr val="bg1"/>
            </a:solidFill>
            <a:miter lim="800000"/>
          </a:ln>
        </p:spPr>
        <p:txBody>
          <a:bodyPr wrap="square">
            <a:spAutoFit/>
          </a:bodyPr>
          <a:lstStyle/>
          <a:p>
            <a:pPr indent="-457200" algn="just"/>
            <a:r>
              <a:rPr lang="en-US" altLang="zh-CN" sz="2000" dirty="0" err="1" smtClean="0">
                <a:solidFill>
                  <a:srgbClr val="000000"/>
                </a:solidFill>
                <a:latin typeface="Times New Roman" pitchFamily="18" charset="0"/>
              </a:rPr>
              <a:t>: digital combining matrix </a:t>
            </a:r>
          </a:p>
        </p:txBody>
      </p:sp>
      <p:graphicFrame>
        <p:nvGraphicFramePr>
          <p:cNvPr id="45" name="对象 44">
            <a:hlinkClick r:id="" action="ppaction://ole?verb=0"/>
          </p:cNvPr>
          <p:cNvGraphicFramePr>
            <a:graphicFrameLocks noChangeAspect="1"/>
          </p:cNvGraphicFramePr>
          <p:nvPr/>
        </p:nvGraphicFramePr>
        <p:xfrm>
          <a:off x="623570" y="3683000"/>
          <a:ext cx="1802130" cy="572770"/>
        </p:xfrm>
        <a:graphic>
          <a:graphicData uri="http://schemas.openxmlformats.org/presentationml/2006/ole">
            <mc:AlternateContent xmlns:mc="http://schemas.openxmlformats.org/markup-compatibility/2006">
              <mc:Choice xmlns:v="urn:schemas-microsoft-com:vml" Requires="v">
                <p:oleObj spid="_x0000_s12970" r:id="rId12" imgW="977900" imgH="279400" progId="Equation.KSEE3">
                  <p:embed/>
                </p:oleObj>
              </mc:Choice>
              <mc:Fallback>
                <p:oleObj r:id="rId12" imgW="977900" imgH="279400" progId="Equation.KSEE3">
                  <p:embed/>
                  <p:pic>
                    <p:nvPicPr>
                      <p:cNvPr id="0" name="图片 1025"/>
                      <p:cNvPicPr/>
                      <p:nvPr/>
                    </p:nvPicPr>
                    <p:blipFill>
                      <a:blip r:embed="rId13"/>
                      <a:stretch>
                        <a:fillRect/>
                      </a:stretch>
                    </p:blipFill>
                    <p:spPr>
                      <a:xfrm>
                        <a:off x="623570" y="3683000"/>
                        <a:ext cx="1802130" cy="572770"/>
                      </a:xfrm>
                      <a:prstGeom prst="rect">
                        <a:avLst/>
                      </a:prstGeom>
                    </p:spPr>
                  </p:pic>
                </p:oleObj>
              </mc:Fallback>
            </mc:AlternateContent>
          </a:graphicData>
        </a:graphic>
      </p:graphicFrame>
      <p:sp>
        <p:nvSpPr>
          <p:cNvPr id="47" name="TextBox 18"/>
          <p:cNvSpPr txBox="1">
            <a:spLocks noChangeArrowheads="1"/>
          </p:cNvSpPr>
          <p:nvPr/>
        </p:nvSpPr>
        <p:spPr bwMode="auto">
          <a:xfrm>
            <a:off x="2223770" y="3708400"/>
            <a:ext cx="7155180" cy="396240"/>
          </a:xfrm>
          <a:prstGeom prst="rect">
            <a:avLst/>
          </a:prstGeom>
          <a:noFill/>
          <a:ln w="9525">
            <a:solidFill>
              <a:schemeClr val="bg1"/>
            </a:solidFill>
            <a:miter lim="800000"/>
          </a:ln>
        </p:spPr>
        <p:txBody>
          <a:bodyPr wrap="square">
            <a:spAutoFit/>
          </a:bodyPr>
          <a:lstStyle/>
          <a:p>
            <a:pPr indent="-457200" algn="just"/>
            <a:r>
              <a:rPr lang="en-US" altLang="zh-CN" sz="2000" dirty="0" err="1" smtClean="0">
                <a:solidFill>
                  <a:srgbClr val="000000"/>
                </a:solidFill>
                <a:latin typeface="Times New Roman" pitchFamily="18" charset="0"/>
              </a:rPr>
              <a:t>: frequency-domain channel associated with </a:t>
            </a:r>
            <a:r>
              <a:rPr lang="en-US" altLang="zh-CN" sz="2000" i="1" dirty="0" err="1" smtClean="0">
                <a:solidFill>
                  <a:srgbClr val="000000"/>
                </a:solidFill>
                <a:latin typeface="Times New Roman" pitchFamily="18" charset="0"/>
              </a:rPr>
              <a:t>m</a:t>
            </a:r>
            <a:r>
              <a:rPr lang="en-US" altLang="zh-CN" sz="2000" dirty="0" err="1" smtClean="0">
                <a:solidFill>
                  <a:srgbClr val="000000"/>
                </a:solidFill>
                <a:latin typeface="Times New Roman" pitchFamily="18" charset="0"/>
              </a:rPr>
              <a:t>-BS</a:t>
            </a:r>
            <a:r>
              <a:rPr lang="en-US" altLang="zh-CN" sz="2000" dirty="0" err="1" smtClean="0">
                <a:solidFill>
                  <a:srgbClr val="000000"/>
                </a:solidFill>
              </a:rPr>
              <a:t> </a:t>
            </a:r>
          </a:p>
        </p:txBody>
      </p:sp>
      <p:graphicFrame>
        <p:nvGraphicFramePr>
          <p:cNvPr id="48" name="对象 47">
            <a:hlinkClick r:id="" action="ppaction://ole?verb=0"/>
          </p:cNvPr>
          <p:cNvGraphicFramePr>
            <a:graphicFrameLocks noChangeAspect="1"/>
          </p:cNvGraphicFramePr>
          <p:nvPr/>
        </p:nvGraphicFramePr>
        <p:xfrm>
          <a:off x="645160" y="4127500"/>
          <a:ext cx="1334770" cy="572770"/>
        </p:xfrm>
        <a:graphic>
          <a:graphicData uri="http://schemas.openxmlformats.org/presentationml/2006/ole">
            <mc:AlternateContent xmlns:mc="http://schemas.openxmlformats.org/markup-compatibility/2006">
              <mc:Choice xmlns:v="urn:schemas-microsoft-com:vml" Requires="v">
                <p:oleObj spid="_x0000_s12971" r:id="rId14" imgW="723900" imgH="279400" progId="Equation.KSEE3">
                  <p:embed/>
                </p:oleObj>
              </mc:Choice>
              <mc:Fallback>
                <p:oleObj r:id="rId14" imgW="723900" imgH="279400" progId="Equation.KSEE3">
                  <p:embed/>
                  <p:pic>
                    <p:nvPicPr>
                      <p:cNvPr id="0" name="图片 1025"/>
                      <p:cNvPicPr/>
                      <p:nvPr/>
                    </p:nvPicPr>
                    <p:blipFill>
                      <a:blip r:embed="rId15"/>
                      <a:stretch>
                        <a:fillRect/>
                      </a:stretch>
                    </p:blipFill>
                    <p:spPr>
                      <a:xfrm>
                        <a:off x="645160" y="4127500"/>
                        <a:ext cx="1334770" cy="572770"/>
                      </a:xfrm>
                      <a:prstGeom prst="rect">
                        <a:avLst/>
                      </a:prstGeom>
                    </p:spPr>
                  </p:pic>
                </p:oleObj>
              </mc:Fallback>
            </mc:AlternateContent>
          </a:graphicData>
        </a:graphic>
      </p:graphicFrame>
      <p:sp>
        <p:nvSpPr>
          <p:cNvPr id="52" name="TextBox 18"/>
          <p:cNvSpPr txBox="1">
            <a:spLocks noChangeArrowheads="1"/>
          </p:cNvSpPr>
          <p:nvPr/>
        </p:nvSpPr>
        <p:spPr bwMode="auto">
          <a:xfrm>
            <a:off x="1826895" y="4164330"/>
            <a:ext cx="6735445" cy="396240"/>
          </a:xfrm>
          <a:prstGeom prst="rect">
            <a:avLst/>
          </a:prstGeom>
          <a:noFill/>
          <a:ln w="9525">
            <a:solidFill>
              <a:schemeClr val="bg1"/>
            </a:solidFill>
            <a:miter lim="800000"/>
          </a:ln>
        </p:spPr>
        <p:txBody>
          <a:bodyPr wrap="square">
            <a:spAutoFit/>
          </a:bodyPr>
          <a:lstStyle/>
          <a:p>
            <a:pPr indent="-457200" algn="just"/>
            <a:r>
              <a:rPr lang="en-US" altLang="zh-CN" sz="2000" dirty="0" smtClean="0">
                <a:solidFill>
                  <a:srgbClr val="000000"/>
                </a:solidFill>
                <a:latin typeface="Times New Roman" pitchFamily="18" charset="0"/>
              </a:rPr>
              <a:t>: transmit </a:t>
            </a:r>
            <a:r>
              <a:rPr lang="en-US" altLang="zh-CN" sz="2000" i="1" dirty="0" smtClean="0">
                <a:solidFill>
                  <a:srgbClr val="000000"/>
                </a:solidFill>
                <a:latin typeface="Times New Roman" pitchFamily="18" charset="0"/>
              </a:rPr>
              <a:t>p-</a:t>
            </a:r>
            <a:r>
              <a:rPr lang="en-US" altLang="zh-CN" sz="2000" dirty="0" err="1" smtClean="0">
                <a:solidFill>
                  <a:srgbClr val="000000"/>
                </a:solidFill>
                <a:latin typeface="Times New Roman" pitchFamily="18" charset="0"/>
              </a:rPr>
              <a:t>th</a:t>
            </a:r>
            <a:r>
              <a:rPr lang="en-US" altLang="zh-CN" sz="2000" dirty="0" smtClean="0">
                <a:solidFill>
                  <a:srgbClr val="000000"/>
                </a:solidFill>
                <a:latin typeface="Times New Roman" pitchFamily="18" charset="0"/>
              </a:rPr>
              <a:t> pilot signal</a:t>
            </a:r>
          </a:p>
        </p:txBody>
      </p:sp>
      <p:graphicFrame>
        <p:nvGraphicFramePr>
          <p:cNvPr id="53" name="对象 52">
            <a:hlinkClick r:id="" action="ppaction://ole?verb=0"/>
          </p:cNvPr>
          <p:cNvGraphicFramePr>
            <a:graphicFrameLocks noChangeAspect="1"/>
          </p:cNvGraphicFramePr>
          <p:nvPr/>
        </p:nvGraphicFramePr>
        <p:xfrm>
          <a:off x="623570" y="4597400"/>
          <a:ext cx="1637665" cy="546735"/>
        </p:xfrm>
        <a:graphic>
          <a:graphicData uri="http://schemas.openxmlformats.org/presentationml/2006/ole">
            <mc:AlternateContent xmlns:mc="http://schemas.openxmlformats.org/markup-compatibility/2006">
              <mc:Choice xmlns:v="urn:schemas-microsoft-com:vml" Requires="v">
                <p:oleObj spid="_x0000_s12972" r:id="rId16" imgW="889000" imgH="266700" progId="Equation.KSEE3">
                  <p:embed/>
                </p:oleObj>
              </mc:Choice>
              <mc:Fallback>
                <p:oleObj r:id="rId16" imgW="889000" imgH="266700" progId="Equation.KSEE3">
                  <p:embed/>
                  <p:pic>
                    <p:nvPicPr>
                      <p:cNvPr id="0" name="图片 1025"/>
                      <p:cNvPicPr/>
                      <p:nvPr/>
                    </p:nvPicPr>
                    <p:blipFill>
                      <a:blip r:embed="rId17"/>
                      <a:stretch>
                        <a:fillRect/>
                      </a:stretch>
                    </p:blipFill>
                    <p:spPr>
                      <a:xfrm>
                        <a:off x="623570" y="4597400"/>
                        <a:ext cx="1637665" cy="546735"/>
                      </a:xfrm>
                      <a:prstGeom prst="rect">
                        <a:avLst/>
                      </a:prstGeom>
                    </p:spPr>
                  </p:pic>
                </p:oleObj>
              </mc:Fallback>
            </mc:AlternateContent>
          </a:graphicData>
        </a:graphic>
      </p:graphicFrame>
      <p:sp>
        <p:nvSpPr>
          <p:cNvPr id="55" name="TextBox 18"/>
          <p:cNvSpPr txBox="1">
            <a:spLocks noChangeArrowheads="1"/>
          </p:cNvSpPr>
          <p:nvPr/>
        </p:nvSpPr>
        <p:spPr bwMode="auto">
          <a:xfrm>
            <a:off x="2122805" y="4597400"/>
            <a:ext cx="5518785" cy="396240"/>
          </a:xfrm>
          <a:prstGeom prst="rect">
            <a:avLst/>
          </a:prstGeom>
          <a:noFill/>
          <a:ln w="9525">
            <a:solidFill>
              <a:schemeClr val="bg1"/>
            </a:solidFill>
            <a:miter lim="800000"/>
          </a:ln>
        </p:spPr>
        <p:txBody>
          <a:bodyPr wrap="square">
            <a:spAutoFit/>
          </a:bodyPr>
          <a:lstStyle/>
          <a:p>
            <a:pPr indent="-457200" algn="just"/>
            <a:r>
              <a:rPr lang="en-US" altLang="zh-CN" sz="2000" dirty="0" err="1" smtClean="0">
                <a:solidFill>
                  <a:srgbClr val="000000"/>
                </a:solidFill>
                <a:latin typeface="Times New Roman" pitchFamily="18" charset="0"/>
              </a:rPr>
              <a:t>: analog precoding matrix</a:t>
            </a:r>
            <a:r>
              <a:rPr lang="en-US" altLang="zh-CN" sz="2000" dirty="0" err="1" smtClean="0">
                <a:solidFill>
                  <a:srgbClr val="000000"/>
                </a:solidFill>
              </a:rPr>
              <a:t> </a:t>
            </a:r>
          </a:p>
        </p:txBody>
      </p:sp>
      <p:graphicFrame>
        <p:nvGraphicFramePr>
          <p:cNvPr id="56" name="对象 55">
            <a:hlinkClick r:id="" action="ppaction://ole?verb=0"/>
          </p:cNvPr>
          <p:cNvGraphicFramePr>
            <a:graphicFrameLocks noChangeAspect="1"/>
          </p:cNvGraphicFramePr>
          <p:nvPr/>
        </p:nvGraphicFramePr>
        <p:xfrm>
          <a:off x="621030" y="5041900"/>
          <a:ext cx="1778635" cy="572770"/>
        </p:xfrm>
        <a:graphic>
          <a:graphicData uri="http://schemas.openxmlformats.org/presentationml/2006/ole">
            <mc:AlternateContent xmlns:mc="http://schemas.openxmlformats.org/markup-compatibility/2006">
              <mc:Choice xmlns:v="urn:schemas-microsoft-com:vml" Requires="v">
                <p:oleObj spid="_x0000_s12973" r:id="rId18" imgW="965200" imgH="279400" progId="Equation.KSEE3">
                  <p:embed/>
                </p:oleObj>
              </mc:Choice>
              <mc:Fallback>
                <p:oleObj r:id="rId18" imgW="965200" imgH="279400" progId="Equation.KSEE3">
                  <p:embed/>
                  <p:pic>
                    <p:nvPicPr>
                      <p:cNvPr id="0" name="图片 1025"/>
                      <p:cNvPicPr/>
                      <p:nvPr/>
                    </p:nvPicPr>
                    <p:blipFill>
                      <a:blip r:embed="rId19"/>
                      <a:stretch>
                        <a:fillRect/>
                      </a:stretch>
                    </p:blipFill>
                    <p:spPr>
                      <a:xfrm>
                        <a:off x="621030" y="5041900"/>
                        <a:ext cx="1778635" cy="572770"/>
                      </a:xfrm>
                      <a:prstGeom prst="rect">
                        <a:avLst/>
                      </a:prstGeom>
                    </p:spPr>
                  </p:pic>
                </p:oleObj>
              </mc:Fallback>
            </mc:AlternateContent>
          </a:graphicData>
        </a:graphic>
      </p:graphicFrame>
      <p:sp>
        <p:nvSpPr>
          <p:cNvPr id="58" name="TextBox 18"/>
          <p:cNvSpPr txBox="1">
            <a:spLocks noChangeArrowheads="1"/>
          </p:cNvSpPr>
          <p:nvPr/>
        </p:nvSpPr>
        <p:spPr bwMode="auto">
          <a:xfrm>
            <a:off x="2246630" y="5092700"/>
            <a:ext cx="6303010" cy="396240"/>
          </a:xfrm>
          <a:prstGeom prst="rect">
            <a:avLst/>
          </a:prstGeom>
          <a:noFill/>
          <a:ln w="9525">
            <a:solidFill>
              <a:schemeClr val="bg1"/>
            </a:solidFill>
            <a:miter lim="800000"/>
          </a:ln>
        </p:spPr>
        <p:txBody>
          <a:bodyPr wrap="square">
            <a:spAutoFit/>
          </a:bodyPr>
          <a:lstStyle/>
          <a:p>
            <a:pPr indent="-457200" algn="just"/>
            <a:r>
              <a:rPr lang="en-US" altLang="zh-CN" sz="2000" dirty="0" err="1" smtClean="0">
                <a:solidFill>
                  <a:srgbClr val="000000"/>
                </a:solidFill>
                <a:latin typeface="Times New Roman" pitchFamily="18" charset="0"/>
              </a:rPr>
              <a:t>: digital precoding matrix</a:t>
            </a:r>
            <a:r>
              <a:rPr lang="en-US" altLang="zh-CN" sz="2000" dirty="0" err="1" smtClean="0">
                <a:solidFill>
                  <a:srgbClr val="000000"/>
                </a:solidFill>
              </a:rPr>
              <a:t> </a:t>
            </a:r>
          </a:p>
        </p:txBody>
      </p:sp>
      <p:graphicFrame>
        <p:nvGraphicFramePr>
          <p:cNvPr id="59" name="对象 58">
            <a:hlinkClick r:id="" action="ppaction://ole?verb=0"/>
          </p:cNvPr>
          <p:cNvGraphicFramePr>
            <a:graphicFrameLocks noChangeAspect="1"/>
          </p:cNvGraphicFramePr>
          <p:nvPr/>
        </p:nvGraphicFramePr>
        <p:xfrm>
          <a:off x="656590" y="5535930"/>
          <a:ext cx="444500" cy="520700"/>
        </p:xfrm>
        <a:graphic>
          <a:graphicData uri="http://schemas.openxmlformats.org/presentationml/2006/ole">
            <mc:AlternateContent xmlns:mc="http://schemas.openxmlformats.org/markup-compatibility/2006">
              <mc:Choice xmlns:v="urn:schemas-microsoft-com:vml" Requires="v">
                <p:oleObj spid="_x0000_s12974" r:id="rId20" imgW="241300" imgH="254000" progId="Equation.KSEE3">
                  <p:embed/>
                </p:oleObj>
              </mc:Choice>
              <mc:Fallback>
                <p:oleObj r:id="rId20" imgW="241300" imgH="254000" progId="Equation.KSEE3">
                  <p:embed/>
                  <p:pic>
                    <p:nvPicPr>
                      <p:cNvPr id="0" name="图片 1025"/>
                      <p:cNvPicPr/>
                      <p:nvPr/>
                    </p:nvPicPr>
                    <p:blipFill>
                      <a:blip r:embed="rId21"/>
                      <a:stretch>
                        <a:fillRect/>
                      </a:stretch>
                    </p:blipFill>
                    <p:spPr>
                      <a:xfrm>
                        <a:off x="656590" y="5535930"/>
                        <a:ext cx="444500" cy="520700"/>
                      </a:xfrm>
                      <a:prstGeom prst="rect">
                        <a:avLst/>
                      </a:prstGeom>
                    </p:spPr>
                  </p:pic>
                </p:oleObj>
              </mc:Fallback>
            </mc:AlternateContent>
          </a:graphicData>
        </a:graphic>
      </p:graphicFrame>
      <p:sp>
        <p:nvSpPr>
          <p:cNvPr id="61" name="TextBox 18"/>
          <p:cNvSpPr txBox="1">
            <a:spLocks noChangeArrowheads="1"/>
          </p:cNvSpPr>
          <p:nvPr/>
        </p:nvSpPr>
        <p:spPr bwMode="auto">
          <a:xfrm>
            <a:off x="1101725" y="5612130"/>
            <a:ext cx="6754495" cy="396240"/>
          </a:xfrm>
          <a:prstGeom prst="rect">
            <a:avLst/>
          </a:prstGeom>
          <a:noFill/>
          <a:ln w="9525">
            <a:solidFill>
              <a:schemeClr val="bg1"/>
            </a:solidFill>
            <a:miter lim="800000"/>
          </a:ln>
        </p:spPr>
        <p:txBody>
          <a:bodyPr wrap="square">
            <a:spAutoFit/>
          </a:bodyPr>
          <a:lstStyle/>
          <a:p>
            <a:pPr indent="-457200" algn="just"/>
            <a:r>
              <a:rPr lang="en-US" altLang="zh-CN" sz="2000" dirty="0" err="1" smtClean="0">
                <a:solidFill>
                  <a:srgbClr val="000000"/>
                </a:solidFill>
                <a:latin typeface="Times New Roman" pitchFamily="18" charset="0"/>
              </a:rPr>
              <a:t>: AWGN</a:t>
            </a:r>
            <a:r>
              <a:rPr lang="en-US" altLang="zh-CN" sz="2000" dirty="0" err="1" smtClean="0">
                <a:solidFill>
                  <a:srgbClr val="000000"/>
                </a:solidFill>
              </a:rPr>
              <a:t> </a:t>
            </a:r>
          </a:p>
        </p:txBody>
      </p:sp>
      <p:graphicFrame>
        <p:nvGraphicFramePr>
          <p:cNvPr id="66" name="对象 65">
            <a:hlinkClick r:id="" action="ppaction://ole?verb=0"/>
          </p:cNvPr>
          <p:cNvGraphicFramePr>
            <a:graphicFrameLocks noChangeAspect="1"/>
          </p:cNvGraphicFramePr>
          <p:nvPr/>
        </p:nvGraphicFramePr>
        <p:xfrm>
          <a:off x="5562600" y="1143000"/>
          <a:ext cx="1033145" cy="520700"/>
        </p:xfrm>
        <a:graphic>
          <a:graphicData uri="http://schemas.openxmlformats.org/presentationml/2006/ole">
            <mc:AlternateContent xmlns:mc="http://schemas.openxmlformats.org/markup-compatibility/2006">
              <mc:Choice xmlns:v="urn:schemas-microsoft-com:vml" Requires="v">
                <p:oleObj spid="_x0000_s12975" r:id="rId22" imgW="584200" imgH="254000" progId="Equation.KSEE3">
                  <p:embed/>
                </p:oleObj>
              </mc:Choice>
              <mc:Fallback>
                <p:oleObj r:id="rId22" imgW="584200" imgH="254000" progId="Equation.KSEE3">
                  <p:embed/>
                  <p:pic>
                    <p:nvPicPr>
                      <p:cNvPr id="0" name="图片 1025"/>
                      <p:cNvPicPr/>
                      <p:nvPr/>
                    </p:nvPicPr>
                    <p:blipFill>
                      <a:blip r:embed="rId23"/>
                      <a:stretch>
                        <a:fillRect/>
                      </a:stretch>
                    </p:blipFill>
                    <p:spPr>
                      <a:xfrm>
                        <a:off x="5562600" y="1143000"/>
                        <a:ext cx="1033145" cy="520700"/>
                      </a:xfrm>
                      <a:prstGeom prst="rect">
                        <a:avLst/>
                      </a:prstGeom>
                    </p:spPr>
                  </p:pic>
                </p:oleObj>
              </mc:Fallback>
            </mc:AlternateContent>
          </a:graphicData>
        </a:graphic>
      </p:graphicFrame>
      <p:sp>
        <p:nvSpPr>
          <p:cNvPr id="68" name="上箭头 67"/>
          <p:cNvSpPr/>
          <p:nvPr/>
        </p:nvSpPr>
        <p:spPr bwMode="auto">
          <a:xfrm>
            <a:off x="5831205" y="1634688"/>
            <a:ext cx="381000" cy="152400"/>
          </a:xfrm>
          <a:prstGeom prst="upArrow">
            <a:avLst/>
          </a:prstGeom>
          <a:solidFill>
            <a:srgbClr val="FF3399"/>
          </a:solidFill>
          <a:ln w="1905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charset="0"/>
            </a:endParaRPr>
          </a:p>
        </p:txBody>
      </p:sp>
      <p:graphicFrame>
        <p:nvGraphicFramePr>
          <p:cNvPr id="69" name="对象 68">
            <a:hlinkClick r:id="" action="ppaction://ole?verb=0"/>
          </p:cNvPr>
          <p:cNvGraphicFramePr>
            <a:graphicFrameLocks noChangeAspect="1"/>
          </p:cNvGraphicFramePr>
          <p:nvPr/>
        </p:nvGraphicFramePr>
        <p:xfrm>
          <a:off x="7061200" y="1117600"/>
          <a:ext cx="1235710" cy="546735"/>
        </p:xfrm>
        <a:graphic>
          <a:graphicData uri="http://schemas.openxmlformats.org/presentationml/2006/ole">
            <mc:AlternateContent xmlns:mc="http://schemas.openxmlformats.org/markup-compatibility/2006">
              <mc:Choice xmlns:v="urn:schemas-microsoft-com:vml" Requires="v">
                <p:oleObj spid="_x0000_s12976" r:id="rId24" imgW="698500" imgH="266700" progId="Equation.KSEE3">
                  <p:embed/>
                </p:oleObj>
              </mc:Choice>
              <mc:Fallback>
                <p:oleObj r:id="rId24" imgW="698500" imgH="266700" progId="Equation.KSEE3">
                  <p:embed/>
                  <p:pic>
                    <p:nvPicPr>
                      <p:cNvPr id="0" name="图片 1025"/>
                      <p:cNvPicPr/>
                      <p:nvPr/>
                    </p:nvPicPr>
                    <p:blipFill>
                      <a:blip r:embed="rId25"/>
                      <a:stretch>
                        <a:fillRect/>
                      </a:stretch>
                    </p:blipFill>
                    <p:spPr>
                      <a:xfrm>
                        <a:off x="7061200" y="1117600"/>
                        <a:ext cx="1235710" cy="546735"/>
                      </a:xfrm>
                      <a:prstGeom prst="rect">
                        <a:avLst/>
                      </a:prstGeom>
                    </p:spPr>
                  </p:pic>
                </p:oleObj>
              </mc:Fallback>
            </mc:AlternateContent>
          </a:graphicData>
        </a:graphic>
      </p:graphicFrame>
      <p:sp>
        <p:nvSpPr>
          <p:cNvPr id="71" name="上箭头 70"/>
          <p:cNvSpPr/>
          <p:nvPr/>
        </p:nvSpPr>
        <p:spPr bwMode="auto">
          <a:xfrm>
            <a:off x="7406005" y="1628338"/>
            <a:ext cx="381000" cy="152400"/>
          </a:xfrm>
          <a:prstGeom prst="upArrow">
            <a:avLst/>
          </a:prstGeom>
          <a:solidFill>
            <a:srgbClr val="FF3399"/>
          </a:solidFill>
          <a:ln w="1905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charset="0"/>
            </a:endParaRPr>
          </a:p>
        </p:txBody>
      </p:sp>
      <p:graphicFrame>
        <p:nvGraphicFramePr>
          <p:cNvPr id="72" name="对象 71">
            <a:hlinkClick r:id="" action="ppaction://ole?verb=0"/>
          </p:cNvPr>
          <p:cNvGraphicFramePr>
            <a:graphicFrameLocks noChangeAspect="1"/>
          </p:cNvGraphicFramePr>
          <p:nvPr/>
        </p:nvGraphicFramePr>
        <p:xfrm>
          <a:off x="330200" y="1829435"/>
          <a:ext cx="895350" cy="4832985"/>
        </p:xfrm>
        <a:graphic>
          <a:graphicData uri="http://schemas.openxmlformats.org/presentationml/2006/ole">
            <mc:AlternateContent xmlns:mc="http://schemas.openxmlformats.org/markup-compatibility/2006">
              <mc:Choice xmlns:v="urn:schemas-microsoft-com:vml" Requires="v">
                <p:oleObj spid="_x0000_s12977" r:id="rId26" imgW="177165" imgH="254000" progId="Equation.KSEE3">
                  <p:embed/>
                </p:oleObj>
              </mc:Choice>
              <mc:Fallback>
                <p:oleObj r:id="rId26" imgW="177165" imgH="254000" progId="Equation.KSEE3">
                  <p:embed/>
                  <p:pic>
                    <p:nvPicPr>
                      <p:cNvPr id="0" name="图片 3072"/>
                      <p:cNvPicPr/>
                      <p:nvPr/>
                    </p:nvPicPr>
                    <p:blipFill>
                      <a:blip r:embed="rId27"/>
                      <a:stretch>
                        <a:fillRect/>
                      </a:stretch>
                    </p:blipFill>
                    <p:spPr>
                      <a:xfrm>
                        <a:off x="330200" y="1829435"/>
                        <a:ext cx="895350" cy="4832985"/>
                      </a:xfrm>
                      <a:prstGeom prst="rect">
                        <a:avLst/>
                      </a:prstGeom>
                    </p:spPr>
                  </p:pic>
                </p:oleObj>
              </mc:Fallback>
            </mc:AlternateContent>
          </a:graphicData>
        </a:graphic>
      </p:graphicFrame>
      <p:graphicFrame>
        <p:nvGraphicFramePr>
          <p:cNvPr id="2" name="对象 1"/>
          <p:cNvGraphicFramePr>
            <a:graphicFrameLocks noGrp="1"/>
          </p:cNvGraphicFramePr>
          <p:nvPr>
            <p:extLst>
              <p:ext uri="{D42A27DB-BD31-4B8C-83A1-F6EECF244321}">
                <p14:modId xmlns:p14="http://schemas.microsoft.com/office/powerpoint/2010/main" val="3836586489"/>
              </p:ext>
            </p:extLst>
          </p:nvPr>
        </p:nvGraphicFramePr>
        <p:xfrm>
          <a:off x="5181600" y="4104640"/>
          <a:ext cx="3774440" cy="2392998"/>
        </p:xfrm>
        <a:graphic>
          <a:graphicData uri="http://schemas.openxmlformats.org/presentationml/2006/ole">
            <mc:AlternateContent xmlns:mc="http://schemas.openxmlformats.org/markup-compatibility/2006">
              <mc:Choice xmlns:v="urn:schemas-microsoft-com:vml" Requires="v">
                <p:oleObj spid="_x0000_s12978" name="Visio" r:id="rId28" imgW="5500440" imgH="3471593" progId="Visio.Drawing.11">
                  <p:embed/>
                </p:oleObj>
              </mc:Choice>
              <mc:Fallback>
                <p:oleObj name="Visio" r:id="rId28" imgW="5500440" imgH="3471593" progId="Visio.Drawing.11">
                  <p:embed/>
                  <p:pic>
                    <p:nvPicPr>
                      <p:cNvPr id="0" name="内容占位符 2"/>
                      <p:cNvPicPr>
                        <a:picLocks noGrp="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181600" y="4104640"/>
                        <a:ext cx="3774440" cy="2392998"/>
                      </a:xfrm>
                      <a:prstGeom prst="rect">
                        <a:avLst/>
                      </a:prstGeom>
                      <a:noFill/>
                      <a:ln>
                        <a:noFill/>
                      </a:ln>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smtClean="0">
                <a:latin typeface="Times New Roman" pitchFamily="18" charset="0"/>
              </a:rPr>
              <a:t>Proposed Scheme</a:t>
            </a:r>
          </a:p>
        </p:txBody>
      </p:sp>
      <p:graphicFrame>
        <p:nvGraphicFramePr>
          <p:cNvPr id="49" name="内容占位符 48">
            <a:hlinkClick r:id="" action="ppaction://ole?verb=0"/>
          </p:cNvPr>
          <p:cNvGraphicFramePr>
            <a:graphicFrameLocks noGrp="1" noChangeAspect="1"/>
          </p:cNvGraphicFramePr>
          <p:nvPr>
            <p:ph idx="1"/>
          </p:nvPr>
        </p:nvGraphicFramePr>
        <p:xfrm>
          <a:off x="990600" y="2133600"/>
          <a:ext cx="7771130" cy="1353820"/>
        </p:xfrm>
        <a:graphic>
          <a:graphicData uri="http://schemas.openxmlformats.org/presentationml/2006/ole">
            <mc:AlternateContent xmlns:mc="http://schemas.openxmlformats.org/markup-compatibility/2006">
              <mc:Choice xmlns:v="urn:schemas-microsoft-com:vml" Requires="v">
                <p:oleObj spid="_x0000_s19816" r:id="rId4" imgW="4394200" imgH="660400" progId="Equation.KSEE3">
                  <p:embed/>
                </p:oleObj>
              </mc:Choice>
              <mc:Fallback>
                <p:oleObj r:id="rId4" imgW="4394200" imgH="660400" progId="Equation.KSEE3">
                  <p:embed/>
                  <p:pic>
                    <p:nvPicPr>
                      <p:cNvPr id="0" name="图片 1025"/>
                      <p:cNvPicPr/>
                      <p:nvPr/>
                    </p:nvPicPr>
                    <p:blipFill>
                      <a:blip r:embed="rId5"/>
                      <a:stretch>
                        <a:fillRect/>
                      </a:stretch>
                    </p:blipFill>
                    <p:spPr>
                      <a:xfrm>
                        <a:off x="990600" y="2133600"/>
                        <a:ext cx="7771130" cy="1353820"/>
                      </a:xfrm>
                      <a:prstGeom prst="rect">
                        <a:avLst/>
                      </a:prstGeom>
                    </p:spPr>
                  </p:pic>
                </p:oleObj>
              </mc:Fallback>
            </mc:AlternateContent>
          </a:graphicData>
        </a:graphic>
      </p:graphicFrame>
      <p:graphicFrame>
        <p:nvGraphicFramePr>
          <p:cNvPr id="11" name="对象 10">
            <a:hlinkClick r:id="" action="ppaction://ole?verb=0"/>
          </p:cNvPr>
          <p:cNvGraphicFramePr>
            <a:graphicFrameLocks noChangeAspect="1"/>
          </p:cNvGraphicFramePr>
          <p:nvPr/>
        </p:nvGraphicFramePr>
        <p:xfrm>
          <a:off x="1155065" y="3505200"/>
          <a:ext cx="4443095" cy="598805"/>
        </p:xfrm>
        <a:graphic>
          <a:graphicData uri="http://schemas.openxmlformats.org/presentationml/2006/ole">
            <mc:AlternateContent xmlns:mc="http://schemas.openxmlformats.org/markup-compatibility/2006">
              <mc:Choice xmlns:v="urn:schemas-microsoft-com:vml" Requires="v">
                <p:oleObj spid="_x0000_s19817" r:id="rId6" imgW="2413000" imgH="292100" progId="Equation.KSEE3">
                  <p:embed/>
                </p:oleObj>
              </mc:Choice>
              <mc:Fallback>
                <p:oleObj r:id="rId6" imgW="2413000" imgH="292100" progId="Equation.KSEE3">
                  <p:embed/>
                  <p:pic>
                    <p:nvPicPr>
                      <p:cNvPr id="0" name="图片 1025"/>
                      <p:cNvPicPr/>
                      <p:nvPr/>
                    </p:nvPicPr>
                    <p:blipFill>
                      <a:blip r:embed="rId7"/>
                      <a:stretch>
                        <a:fillRect/>
                      </a:stretch>
                    </p:blipFill>
                    <p:spPr>
                      <a:xfrm>
                        <a:off x="1155065" y="3505200"/>
                        <a:ext cx="4443095" cy="598805"/>
                      </a:xfrm>
                      <a:prstGeom prst="rect">
                        <a:avLst/>
                      </a:prstGeom>
                    </p:spPr>
                  </p:pic>
                </p:oleObj>
              </mc:Fallback>
            </mc:AlternateContent>
          </a:graphicData>
        </a:graphic>
      </p:graphicFrame>
      <p:graphicFrame>
        <p:nvGraphicFramePr>
          <p:cNvPr id="38" name="对象 37">
            <a:hlinkClick r:id="" action="ppaction://ole?verb=0"/>
          </p:cNvPr>
          <p:cNvGraphicFramePr>
            <a:graphicFrameLocks noChangeAspect="1"/>
          </p:cNvGraphicFramePr>
          <p:nvPr/>
        </p:nvGraphicFramePr>
        <p:xfrm>
          <a:off x="1184910" y="4038600"/>
          <a:ext cx="4511675" cy="598805"/>
        </p:xfrm>
        <a:graphic>
          <a:graphicData uri="http://schemas.openxmlformats.org/presentationml/2006/ole">
            <mc:AlternateContent xmlns:mc="http://schemas.openxmlformats.org/markup-compatibility/2006">
              <mc:Choice xmlns:v="urn:schemas-microsoft-com:vml" Requires="v">
                <p:oleObj spid="_x0000_s19818" r:id="rId8" imgW="2451100" imgH="292100" progId="Equation.KSEE3">
                  <p:embed/>
                </p:oleObj>
              </mc:Choice>
              <mc:Fallback>
                <p:oleObj r:id="rId8" imgW="2451100" imgH="292100" progId="Equation.KSEE3">
                  <p:embed/>
                  <p:pic>
                    <p:nvPicPr>
                      <p:cNvPr id="0" name="图片 1025"/>
                      <p:cNvPicPr/>
                      <p:nvPr/>
                    </p:nvPicPr>
                    <p:blipFill>
                      <a:blip r:embed="rId9"/>
                      <a:stretch>
                        <a:fillRect/>
                      </a:stretch>
                    </p:blipFill>
                    <p:spPr>
                      <a:xfrm>
                        <a:off x="1184910" y="4038600"/>
                        <a:ext cx="4511675" cy="598805"/>
                      </a:xfrm>
                      <a:prstGeom prst="rect">
                        <a:avLst/>
                      </a:prstGeom>
                    </p:spPr>
                  </p:pic>
                </p:oleObj>
              </mc:Fallback>
            </mc:AlternateContent>
          </a:graphicData>
        </a:graphic>
      </p:graphicFrame>
      <p:graphicFrame>
        <p:nvGraphicFramePr>
          <p:cNvPr id="42" name="对象 41">
            <a:hlinkClick r:id="" action="ppaction://ole?verb=0"/>
          </p:cNvPr>
          <p:cNvGraphicFramePr>
            <a:graphicFrameLocks noChangeAspect="1"/>
          </p:cNvGraphicFramePr>
          <p:nvPr/>
        </p:nvGraphicFramePr>
        <p:xfrm>
          <a:off x="1182370" y="4546600"/>
          <a:ext cx="5026660" cy="807085"/>
        </p:xfrm>
        <a:graphic>
          <a:graphicData uri="http://schemas.openxmlformats.org/presentationml/2006/ole">
            <mc:AlternateContent xmlns:mc="http://schemas.openxmlformats.org/markup-compatibility/2006">
              <mc:Choice xmlns:v="urn:schemas-microsoft-com:vml" Requires="v">
                <p:oleObj spid="_x0000_s19819" r:id="rId10" imgW="2730500" imgH="393700" progId="Equation.KSEE3">
                  <p:embed/>
                </p:oleObj>
              </mc:Choice>
              <mc:Fallback>
                <p:oleObj r:id="rId10" imgW="2730500" imgH="393700" progId="Equation.KSEE3">
                  <p:embed/>
                  <p:pic>
                    <p:nvPicPr>
                      <p:cNvPr id="0" name="图片 1025"/>
                      <p:cNvPicPr/>
                      <p:nvPr/>
                    </p:nvPicPr>
                    <p:blipFill>
                      <a:blip r:embed="rId11"/>
                      <a:stretch>
                        <a:fillRect/>
                      </a:stretch>
                    </p:blipFill>
                    <p:spPr>
                      <a:xfrm>
                        <a:off x="1182370" y="4546600"/>
                        <a:ext cx="5026660" cy="807085"/>
                      </a:xfrm>
                      <a:prstGeom prst="rect">
                        <a:avLst/>
                      </a:prstGeom>
                    </p:spPr>
                  </p:pic>
                </p:oleObj>
              </mc:Fallback>
            </mc:AlternateContent>
          </a:graphicData>
        </a:graphic>
      </p:graphicFrame>
      <p:graphicFrame>
        <p:nvGraphicFramePr>
          <p:cNvPr id="45" name="对象 44">
            <a:hlinkClick r:id="" action="ppaction://ole?verb=0"/>
          </p:cNvPr>
          <p:cNvGraphicFramePr>
            <a:graphicFrameLocks noChangeAspect="1"/>
          </p:cNvGraphicFramePr>
          <p:nvPr/>
        </p:nvGraphicFramePr>
        <p:xfrm>
          <a:off x="1200150" y="5283200"/>
          <a:ext cx="3110865" cy="598805"/>
        </p:xfrm>
        <a:graphic>
          <a:graphicData uri="http://schemas.openxmlformats.org/presentationml/2006/ole">
            <mc:AlternateContent xmlns:mc="http://schemas.openxmlformats.org/markup-compatibility/2006">
              <mc:Choice xmlns:v="urn:schemas-microsoft-com:vml" Requires="v">
                <p:oleObj spid="_x0000_s19820" r:id="rId12" imgW="1688465" imgH="292100" progId="Equation.KSEE3">
                  <p:embed/>
                </p:oleObj>
              </mc:Choice>
              <mc:Fallback>
                <p:oleObj r:id="rId12" imgW="1688465" imgH="292100" progId="Equation.KSEE3">
                  <p:embed/>
                  <p:pic>
                    <p:nvPicPr>
                      <p:cNvPr id="0" name="图片 1025"/>
                      <p:cNvPicPr/>
                      <p:nvPr/>
                    </p:nvPicPr>
                    <p:blipFill>
                      <a:blip r:embed="rId13"/>
                      <a:stretch>
                        <a:fillRect/>
                      </a:stretch>
                    </p:blipFill>
                    <p:spPr>
                      <a:xfrm>
                        <a:off x="1200150" y="5283200"/>
                        <a:ext cx="3110865" cy="598805"/>
                      </a:xfrm>
                      <a:prstGeom prst="rect">
                        <a:avLst/>
                      </a:prstGeom>
                    </p:spPr>
                  </p:pic>
                </p:oleObj>
              </mc:Fallback>
            </mc:AlternateContent>
          </a:graphicData>
        </a:graphic>
      </p:graphicFrame>
      <p:graphicFrame>
        <p:nvGraphicFramePr>
          <p:cNvPr id="48" name="对象 47">
            <a:hlinkClick r:id="" action="ppaction://ole?verb=0"/>
          </p:cNvPr>
          <p:cNvGraphicFramePr>
            <a:graphicFrameLocks noChangeAspect="1"/>
          </p:cNvGraphicFramePr>
          <p:nvPr/>
        </p:nvGraphicFramePr>
        <p:xfrm>
          <a:off x="1172845" y="5842000"/>
          <a:ext cx="4799330" cy="676910"/>
        </p:xfrm>
        <a:graphic>
          <a:graphicData uri="http://schemas.openxmlformats.org/presentationml/2006/ole">
            <mc:AlternateContent xmlns:mc="http://schemas.openxmlformats.org/markup-compatibility/2006">
              <mc:Choice xmlns:v="urn:schemas-microsoft-com:vml" Requires="v">
                <p:oleObj spid="_x0000_s19821" r:id="rId14" imgW="2602865" imgH="330200" progId="Equation.KSEE3">
                  <p:embed/>
                </p:oleObj>
              </mc:Choice>
              <mc:Fallback>
                <p:oleObj r:id="rId14" imgW="2602865" imgH="330200" progId="Equation.KSEE3">
                  <p:embed/>
                  <p:pic>
                    <p:nvPicPr>
                      <p:cNvPr id="0" name="图片 1025"/>
                      <p:cNvPicPr/>
                      <p:nvPr/>
                    </p:nvPicPr>
                    <p:blipFill>
                      <a:blip r:embed="rId15"/>
                      <a:stretch>
                        <a:fillRect/>
                      </a:stretch>
                    </p:blipFill>
                    <p:spPr>
                      <a:xfrm>
                        <a:off x="1172845" y="5842000"/>
                        <a:ext cx="4799330" cy="676910"/>
                      </a:xfrm>
                      <a:prstGeom prst="rect">
                        <a:avLst/>
                      </a:prstGeom>
                    </p:spPr>
                  </p:pic>
                </p:oleObj>
              </mc:Fallback>
            </mc:AlternateContent>
          </a:graphicData>
        </a:graphic>
      </p:graphicFrame>
      <p:graphicFrame>
        <p:nvGraphicFramePr>
          <p:cNvPr id="4" name="对象 3">
            <a:hlinkClick r:id="" action="ppaction://ole?verb=0"/>
          </p:cNvPr>
          <p:cNvGraphicFramePr>
            <a:graphicFrameLocks noChangeAspect="1"/>
          </p:cNvGraphicFramePr>
          <p:nvPr/>
        </p:nvGraphicFramePr>
        <p:xfrm>
          <a:off x="786130" y="3051810"/>
          <a:ext cx="933450" cy="3828415"/>
        </p:xfrm>
        <a:graphic>
          <a:graphicData uri="http://schemas.openxmlformats.org/presentationml/2006/ole">
            <mc:AlternateContent xmlns:mc="http://schemas.openxmlformats.org/markup-compatibility/2006">
              <mc:Choice xmlns:v="urn:schemas-microsoft-com:vml" Requires="v">
                <p:oleObj spid="_x0000_s19822" r:id="rId16" imgW="177165" imgH="254000" progId="Equation.KSEE3">
                  <p:embed/>
                </p:oleObj>
              </mc:Choice>
              <mc:Fallback>
                <p:oleObj r:id="rId16" imgW="177165" imgH="254000" progId="Equation.KSEE3">
                  <p:embed/>
                  <p:pic>
                    <p:nvPicPr>
                      <p:cNvPr id="0" name="图片 3072"/>
                      <p:cNvPicPr/>
                      <p:nvPr/>
                    </p:nvPicPr>
                    <p:blipFill>
                      <a:blip r:embed="rId17"/>
                      <a:stretch>
                        <a:fillRect/>
                      </a:stretch>
                    </p:blipFill>
                    <p:spPr>
                      <a:xfrm>
                        <a:off x="786130" y="3051810"/>
                        <a:ext cx="933450" cy="3828415"/>
                      </a:xfrm>
                      <a:prstGeom prst="rect">
                        <a:avLst/>
                      </a:prstGeom>
                    </p:spPr>
                  </p:pic>
                </p:oleObj>
              </mc:Fallback>
            </mc:AlternateContent>
          </a:graphicData>
        </a:graphic>
      </p:graphicFrame>
      <p:sp>
        <p:nvSpPr>
          <p:cNvPr id="7" name="Rectangle 3"/>
          <p:cNvSpPr txBox="1">
            <a:spLocks noChangeArrowheads="1"/>
          </p:cNvSpPr>
          <p:nvPr/>
        </p:nvSpPr>
        <p:spPr bwMode="auto">
          <a:xfrm>
            <a:off x="69850" y="1219835"/>
            <a:ext cx="8921750" cy="684530"/>
          </a:xfrm>
          <a:prstGeom prst="rect">
            <a:avLst/>
          </a:prstGeom>
          <a:noFill/>
          <a:ln w="9525">
            <a:noFill/>
            <a:miter lim="800000"/>
          </a:ln>
        </p:spPr>
        <p:txBody>
          <a:bodyPr/>
          <a:lstStyle/>
          <a:p>
            <a:pPr marL="342900" indent="-342900" eaLnBrk="1" hangingPunct="1">
              <a:spcBef>
                <a:spcPct val="20000"/>
              </a:spcBef>
              <a:buClr>
                <a:srgbClr val="000000"/>
              </a:buClr>
              <a:buFont typeface="Wingdings" pitchFamily="2" charset="2"/>
              <a:buChar char="l"/>
              <a:defRPr/>
            </a:pPr>
            <a:r>
              <a:rPr lang="en-US" altLang="zh-CN" sz="2800" b="1" kern="0" dirty="0" smtClean="0">
                <a:solidFill>
                  <a:srgbClr val="000000"/>
                </a:solidFill>
                <a:latin typeface="Times New Roman" pitchFamily="18" charset="0"/>
                <a:sym typeface="Wingdings" pitchFamily="2" charset="2"/>
              </a:rPr>
              <a:t>Pilot training</a:t>
            </a:r>
          </a:p>
          <a:p>
            <a:pPr marL="800100" lvl="1" indent="-342900" eaLnBrk="1" hangingPunct="1">
              <a:spcBef>
                <a:spcPct val="20000"/>
              </a:spcBef>
              <a:buClr>
                <a:srgbClr val="000000"/>
              </a:buClr>
              <a:buFont typeface="Wingdings" charset="0"/>
              <a:buChar char="n"/>
              <a:defRPr/>
            </a:pPr>
            <a:r>
              <a:rPr lang="en-US" altLang="zh-CN" kern="0" dirty="0" smtClean="0">
                <a:solidFill>
                  <a:srgbClr val="000000"/>
                </a:solidFill>
                <a:latin typeface="Times New Roman" pitchFamily="18" charset="0"/>
              </a:rPr>
              <a:t>Received </a:t>
            </a:r>
            <a:r>
              <a:rPr lang="en-US" altLang="zh-CN" i="1" kern="0" dirty="0" smtClean="0">
                <a:solidFill>
                  <a:srgbClr val="000000"/>
                </a:solidFill>
                <a:latin typeface="Times New Roman" pitchFamily="18" charset="0"/>
              </a:rPr>
              <a:t>p</a:t>
            </a:r>
            <a:r>
              <a:rPr lang="en-US" altLang="zh-CN" kern="0" dirty="0" smtClean="0">
                <a:solidFill>
                  <a:srgbClr val="000000"/>
                </a:solidFill>
                <a:latin typeface="Times New Roman" pitchFamily="18" charset="0"/>
              </a:rPr>
              <a:t>-th pilot signal in the </a:t>
            </a:r>
            <a:r>
              <a:rPr lang="en-US" altLang="zh-CN" i="1" kern="0" dirty="0" smtClean="0">
                <a:solidFill>
                  <a:srgbClr val="000000"/>
                </a:solidFill>
                <a:latin typeface="Times New Roman" pitchFamily="18" charset="0"/>
              </a:rPr>
              <a:t>t</a:t>
            </a:r>
            <a:r>
              <a:rPr lang="en-US" altLang="zh-CN" kern="0" dirty="0" smtClean="0">
                <a:solidFill>
                  <a:srgbClr val="000000"/>
                </a:solidFill>
                <a:latin typeface="Times New Roman" pitchFamily="18" charset="0"/>
              </a:rPr>
              <a:t>-th time slot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smtClean="0">
                <a:latin typeface="Times New Roman" pitchFamily="18" charset="0"/>
              </a:rPr>
              <a:t>Proposed Scheme</a:t>
            </a:r>
          </a:p>
        </p:txBody>
      </p:sp>
      <p:graphicFrame>
        <p:nvGraphicFramePr>
          <p:cNvPr id="49" name="内容占位符 48">
            <a:hlinkClick r:id="" action="ppaction://ole?verb=0"/>
          </p:cNvPr>
          <p:cNvGraphicFramePr>
            <a:graphicFrameLocks noGrp="1" noChangeAspect="1"/>
          </p:cNvGraphicFramePr>
          <p:nvPr>
            <p:ph idx="1"/>
          </p:nvPr>
        </p:nvGraphicFramePr>
        <p:xfrm>
          <a:off x="990600" y="3200400"/>
          <a:ext cx="2134235" cy="598805"/>
        </p:xfrm>
        <a:graphic>
          <a:graphicData uri="http://schemas.openxmlformats.org/presentationml/2006/ole">
            <mc:AlternateContent xmlns:mc="http://schemas.openxmlformats.org/markup-compatibility/2006">
              <mc:Choice xmlns:v="urn:schemas-microsoft-com:vml" Requires="v">
                <p:oleObj spid="_x0000_s20789" r:id="rId4" imgW="1206500" imgH="292100" progId="Equation.KSEE3">
                  <p:embed/>
                </p:oleObj>
              </mc:Choice>
              <mc:Fallback>
                <p:oleObj r:id="rId4" imgW="1206500" imgH="292100" progId="Equation.KSEE3">
                  <p:embed/>
                  <p:pic>
                    <p:nvPicPr>
                      <p:cNvPr id="0" name="图片 1025"/>
                      <p:cNvPicPr/>
                      <p:nvPr/>
                    </p:nvPicPr>
                    <p:blipFill>
                      <a:blip r:embed="rId5"/>
                      <a:stretch>
                        <a:fillRect/>
                      </a:stretch>
                    </p:blipFill>
                    <p:spPr>
                      <a:xfrm>
                        <a:off x="990600" y="3200400"/>
                        <a:ext cx="2134235" cy="598805"/>
                      </a:xfrm>
                      <a:prstGeom prst="rect">
                        <a:avLst/>
                      </a:prstGeom>
                    </p:spPr>
                  </p:pic>
                </p:oleObj>
              </mc:Fallback>
            </mc:AlternateContent>
          </a:graphicData>
        </a:graphic>
      </p:graphicFrame>
      <p:graphicFrame>
        <p:nvGraphicFramePr>
          <p:cNvPr id="11" name="对象 10">
            <a:hlinkClick r:id="" action="ppaction://ole?verb=0"/>
          </p:cNvPr>
          <p:cNvGraphicFramePr>
            <a:graphicFrameLocks noChangeAspect="1"/>
          </p:cNvGraphicFramePr>
          <p:nvPr/>
        </p:nvGraphicFramePr>
        <p:xfrm>
          <a:off x="1155065" y="3886200"/>
          <a:ext cx="5004435" cy="807085"/>
        </p:xfrm>
        <a:graphic>
          <a:graphicData uri="http://schemas.openxmlformats.org/presentationml/2006/ole">
            <mc:AlternateContent xmlns:mc="http://schemas.openxmlformats.org/markup-compatibility/2006">
              <mc:Choice xmlns:v="urn:schemas-microsoft-com:vml" Requires="v">
                <p:oleObj spid="_x0000_s20790" r:id="rId6" imgW="2717800" imgH="393700" progId="Equation.KSEE3">
                  <p:embed/>
                </p:oleObj>
              </mc:Choice>
              <mc:Fallback>
                <p:oleObj r:id="rId6" imgW="2717800" imgH="393700" progId="Equation.KSEE3">
                  <p:embed/>
                  <p:pic>
                    <p:nvPicPr>
                      <p:cNvPr id="0" name="图片 1025"/>
                      <p:cNvPicPr/>
                      <p:nvPr/>
                    </p:nvPicPr>
                    <p:blipFill>
                      <a:blip r:embed="rId7"/>
                      <a:stretch>
                        <a:fillRect/>
                      </a:stretch>
                    </p:blipFill>
                    <p:spPr>
                      <a:xfrm>
                        <a:off x="1155065" y="3886200"/>
                        <a:ext cx="5004435" cy="807085"/>
                      </a:xfrm>
                      <a:prstGeom prst="rect">
                        <a:avLst/>
                      </a:prstGeom>
                    </p:spPr>
                  </p:pic>
                </p:oleObj>
              </mc:Fallback>
            </mc:AlternateContent>
          </a:graphicData>
        </a:graphic>
      </p:graphicFrame>
      <p:graphicFrame>
        <p:nvGraphicFramePr>
          <p:cNvPr id="38" name="对象 37">
            <a:hlinkClick r:id="" action="ppaction://ole?verb=0"/>
          </p:cNvPr>
          <p:cNvGraphicFramePr>
            <a:graphicFrameLocks noChangeAspect="1"/>
          </p:cNvGraphicFramePr>
          <p:nvPr/>
        </p:nvGraphicFramePr>
        <p:xfrm>
          <a:off x="1131570" y="4572000"/>
          <a:ext cx="6078220" cy="807085"/>
        </p:xfrm>
        <a:graphic>
          <a:graphicData uri="http://schemas.openxmlformats.org/presentationml/2006/ole">
            <mc:AlternateContent xmlns:mc="http://schemas.openxmlformats.org/markup-compatibility/2006">
              <mc:Choice xmlns:v="urn:schemas-microsoft-com:vml" Requires="v">
                <p:oleObj spid="_x0000_s20791" r:id="rId8" imgW="3302000" imgH="393700" progId="Equation.KSEE3">
                  <p:embed/>
                </p:oleObj>
              </mc:Choice>
              <mc:Fallback>
                <p:oleObj r:id="rId8" imgW="3302000" imgH="393700" progId="Equation.KSEE3">
                  <p:embed/>
                  <p:pic>
                    <p:nvPicPr>
                      <p:cNvPr id="0" name="图片 1025"/>
                      <p:cNvPicPr/>
                      <p:nvPr/>
                    </p:nvPicPr>
                    <p:blipFill>
                      <a:blip r:embed="rId9"/>
                      <a:stretch>
                        <a:fillRect/>
                      </a:stretch>
                    </p:blipFill>
                    <p:spPr>
                      <a:xfrm>
                        <a:off x="1131570" y="4572000"/>
                        <a:ext cx="6078220" cy="807085"/>
                      </a:xfrm>
                      <a:prstGeom prst="rect">
                        <a:avLst/>
                      </a:prstGeom>
                    </p:spPr>
                  </p:pic>
                </p:oleObj>
              </mc:Fallback>
            </mc:AlternateContent>
          </a:graphicData>
        </a:graphic>
      </p:graphicFrame>
      <p:graphicFrame>
        <p:nvGraphicFramePr>
          <p:cNvPr id="42" name="对象 41">
            <a:hlinkClick r:id="" action="ppaction://ole?verb=0"/>
          </p:cNvPr>
          <p:cNvGraphicFramePr>
            <a:graphicFrameLocks noChangeAspect="1"/>
          </p:cNvGraphicFramePr>
          <p:nvPr/>
        </p:nvGraphicFramePr>
        <p:xfrm>
          <a:off x="1182370" y="5293360"/>
          <a:ext cx="4091940" cy="807085"/>
        </p:xfrm>
        <a:graphic>
          <a:graphicData uri="http://schemas.openxmlformats.org/presentationml/2006/ole">
            <mc:AlternateContent xmlns:mc="http://schemas.openxmlformats.org/markup-compatibility/2006">
              <mc:Choice xmlns:v="urn:schemas-microsoft-com:vml" Requires="v">
                <p:oleObj spid="_x0000_s20792" r:id="rId10" imgW="2222500" imgH="393700" progId="Equation.KSEE3">
                  <p:embed/>
                </p:oleObj>
              </mc:Choice>
              <mc:Fallback>
                <p:oleObj r:id="rId10" imgW="2222500" imgH="393700" progId="Equation.KSEE3">
                  <p:embed/>
                  <p:pic>
                    <p:nvPicPr>
                      <p:cNvPr id="0" name="图片 1025"/>
                      <p:cNvPicPr/>
                      <p:nvPr/>
                    </p:nvPicPr>
                    <p:blipFill>
                      <a:blip r:embed="rId11"/>
                      <a:stretch>
                        <a:fillRect/>
                      </a:stretch>
                    </p:blipFill>
                    <p:spPr>
                      <a:xfrm>
                        <a:off x="1182370" y="5293360"/>
                        <a:ext cx="4091940" cy="807085"/>
                      </a:xfrm>
                      <a:prstGeom prst="rect">
                        <a:avLst/>
                      </a:prstGeom>
                    </p:spPr>
                  </p:pic>
                </p:oleObj>
              </mc:Fallback>
            </mc:AlternateContent>
          </a:graphicData>
        </a:graphic>
      </p:graphicFrame>
      <p:graphicFrame>
        <p:nvGraphicFramePr>
          <p:cNvPr id="4" name="对象 3">
            <a:hlinkClick r:id="" action="ppaction://ole?verb=0"/>
          </p:cNvPr>
          <p:cNvGraphicFramePr>
            <a:graphicFrameLocks noChangeAspect="1"/>
          </p:cNvGraphicFramePr>
          <p:nvPr/>
        </p:nvGraphicFramePr>
        <p:xfrm>
          <a:off x="820420" y="3684905"/>
          <a:ext cx="933450" cy="2687320"/>
        </p:xfrm>
        <a:graphic>
          <a:graphicData uri="http://schemas.openxmlformats.org/presentationml/2006/ole">
            <mc:AlternateContent xmlns:mc="http://schemas.openxmlformats.org/markup-compatibility/2006">
              <mc:Choice xmlns:v="urn:schemas-microsoft-com:vml" Requires="v">
                <p:oleObj spid="_x0000_s20793" r:id="rId12" imgW="177165" imgH="254000" progId="Equation.KSEE3">
                  <p:embed/>
                </p:oleObj>
              </mc:Choice>
              <mc:Fallback>
                <p:oleObj r:id="rId12" imgW="177165" imgH="254000" progId="Equation.KSEE3">
                  <p:embed/>
                  <p:pic>
                    <p:nvPicPr>
                      <p:cNvPr id="0" name="图片 3072"/>
                      <p:cNvPicPr/>
                      <p:nvPr/>
                    </p:nvPicPr>
                    <p:blipFill>
                      <a:blip r:embed="rId13"/>
                      <a:stretch>
                        <a:fillRect/>
                      </a:stretch>
                    </p:blipFill>
                    <p:spPr>
                      <a:xfrm>
                        <a:off x="820420" y="3684905"/>
                        <a:ext cx="933450" cy="2687320"/>
                      </a:xfrm>
                      <a:prstGeom prst="rect">
                        <a:avLst/>
                      </a:prstGeom>
                    </p:spPr>
                  </p:pic>
                </p:oleObj>
              </mc:Fallback>
            </mc:AlternateContent>
          </a:graphicData>
        </a:graphic>
      </p:graphicFrame>
      <p:sp>
        <p:nvSpPr>
          <p:cNvPr id="7" name="Rectangle 3"/>
          <p:cNvSpPr txBox="1">
            <a:spLocks noChangeArrowheads="1"/>
          </p:cNvSpPr>
          <p:nvPr/>
        </p:nvSpPr>
        <p:spPr bwMode="auto">
          <a:xfrm>
            <a:off x="69850" y="1219835"/>
            <a:ext cx="8921750" cy="684530"/>
          </a:xfrm>
          <a:prstGeom prst="rect">
            <a:avLst/>
          </a:prstGeom>
          <a:noFill/>
          <a:ln w="9525">
            <a:noFill/>
            <a:miter lim="800000"/>
          </a:ln>
        </p:spPr>
        <p:txBody>
          <a:bodyPr/>
          <a:lstStyle/>
          <a:p>
            <a:pPr marL="342900" indent="-342900" eaLnBrk="1" hangingPunct="1">
              <a:spcBef>
                <a:spcPct val="20000"/>
              </a:spcBef>
              <a:buClr>
                <a:srgbClr val="000000"/>
              </a:buClr>
              <a:buFont typeface="Wingdings" pitchFamily="2" charset="2"/>
              <a:buChar char="l"/>
              <a:defRPr/>
            </a:pPr>
            <a:r>
              <a:rPr lang="en-US" altLang="zh-CN" sz="2800" b="1" kern="0" dirty="0" smtClean="0">
                <a:solidFill>
                  <a:srgbClr val="000000"/>
                </a:solidFill>
                <a:latin typeface="Times New Roman" pitchFamily="18" charset="0"/>
                <a:sym typeface="Wingdings" pitchFamily="2" charset="2"/>
              </a:rPr>
              <a:t>Pilot training</a:t>
            </a:r>
          </a:p>
          <a:p>
            <a:pPr marL="800100" lvl="1" indent="-342900" eaLnBrk="1" hangingPunct="1">
              <a:spcBef>
                <a:spcPct val="20000"/>
              </a:spcBef>
              <a:buClr>
                <a:srgbClr val="000000"/>
              </a:buClr>
              <a:buFont typeface="Wingdings" charset="0"/>
              <a:buChar char="n"/>
              <a:defRPr/>
            </a:pPr>
            <a:r>
              <a:rPr lang="en-US" altLang="zh-CN" kern="0" dirty="0" smtClean="0">
                <a:solidFill>
                  <a:srgbClr val="000000"/>
                </a:solidFill>
                <a:latin typeface="Times New Roman" pitchFamily="18" charset="0"/>
                <a:sym typeface="+mn-ea"/>
              </a:rPr>
              <a:t>Received </a:t>
            </a:r>
            <a:r>
              <a:rPr lang="en-US" altLang="zh-CN" i="1" kern="0" dirty="0" smtClean="0">
                <a:solidFill>
                  <a:srgbClr val="000000"/>
                </a:solidFill>
                <a:latin typeface="Times New Roman" pitchFamily="18" charset="0"/>
                <a:sym typeface="+mn-ea"/>
              </a:rPr>
              <a:t>p</a:t>
            </a:r>
            <a:r>
              <a:rPr lang="en-US" altLang="zh-CN" kern="0" dirty="0" smtClean="0">
                <a:solidFill>
                  <a:srgbClr val="000000"/>
                </a:solidFill>
                <a:latin typeface="Times New Roman" pitchFamily="18" charset="0"/>
                <a:sym typeface="+mn-ea"/>
              </a:rPr>
              <a:t>-th pilot signal in the </a:t>
            </a:r>
            <a:r>
              <a:rPr lang="en-US" altLang="zh-CN" i="1" kern="0" dirty="0" smtClean="0">
                <a:solidFill>
                  <a:srgbClr val="000000"/>
                </a:solidFill>
                <a:latin typeface="Times New Roman" pitchFamily="18" charset="0"/>
                <a:sym typeface="+mn-ea"/>
              </a:rPr>
              <a:t>t</a:t>
            </a:r>
            <a:r>
              <a:rPr lang="en-US" altLang="zh-CN" kern="0" dirty="0" smtClean="0">
                <a:solidFill>
                  <a:srgbClr val="000000"/>
                </a:solidFill>
                <a:latin typeface="Times New Roman" pitchFamily="18" charset="0"/>
                <a:sym typeface="+mn-ea"/>
              </a:rPr>
              <a:t>-th time slot</a:t>
            </a:r>
          </a:p>
          <a:p>
            <a:pPr marL="800100" lvl="1" indent="-342900" eaLnBrk="1" hangingPunct="1">
              <a:spcBef>
                <a:spcPct val="20000"/>
              </a:spcBef>
              <a:buClr>
                <a:srgbClr val="000000"/>
              </a:buClr>
              <a:buFont typeface="Wingdings" charset="0"/>
              <a:buChar char="n"/>
              <a:defRPr/>
            </a:pPr>
            <a:endParaRPr lang="en-US" altLang="zh-CN" kern="0" dirty="0" smtClean="0">
              <a:solidFill>
                <a:srgbClr val="000000"/>
              </a:solidFill>
              <a:latin typeface="Times New Roman" pitchFamily="18" charset="0"/>
              <a:sym typeface="+mn-ea"/>
            </a:endParaRPr>
          </a:p>
          <a:p>
            <a:pPr lvl="1" indent="0" eaLnBrk="1" hangingPunct="1">
              <a:spcBef>
                <a:spcPct val="20000"/>
              </a:spcBef>
              <a:buClr>
                <a:srgbClr val="000000"/>
              </a:buClr>
              <a:buFont typeface="Wingdings" charset="0"/>
              <a:buNone/>
              <a:defRPr/>
            </a:pPr>
            <a:r>
              <a:rPr lang="en-US" altLang="zh-CN" sz="800" kern="0" dirty="0" smtClean="0">
                <a:solidFill>
                  <a:srgbClr val="000000"/>
                </a:solidFill>
                <a:latin typeface="Times New Roman" pitchFamily="18" charset="0"/>
                <a:sym typeface="+mn-ea"/>
              </a:rPr>
              <a:t> </a:t>
            </a:r>
          </a:p>
          <a:p>
            <a:pPr marL="800100" lvl="1" indent="-342900" eaLnBrk="1" hangingPunct="1">
              <a:spcBef>
                <a:spcPct val="20000"/>
              </a:spcBef>
              <a:buClr>
                <a:srgbClr val="000000"/>
              </a:buClr>
              <a:buFont typeface="Wingdings" charset="0"/>
              <a:buChar char="n"/>
              <a:defRPr/>
            </a:pPr>
            <a:r>
              <a:rPr lang="en-US" altLang="zh-CN" kern="0" dirty="0" smtClean="0">
                <a:solidFill>
                  <a:srgbClr val="000000"/>
                </a:solidFill>
                <a:latin typeface="Times New Roman" pitchFamily="18" charset="0"/>
                <a:sym typeface="+mn-ea"/>
              </a:rPr>
              <a:t>Aggregate received pilot signal in </a:t>
            </a:r>
            <a:r>
              <a:rPr lang="en-US" altLang="zh-CN" i="1" kern="0" dirty="0" smtClean="0">
                <a:solidFill>
                  <a:srgbClr val="000000"/>
                </a:solidFill>
                <a:latin typeface="Times New Roman" pitchFamily="18" charset="0"/>
                <a:sym typeface="+mn-ea"/>
              </a:rPr>
              <a:t>G</a:t>
            </a:r>
            <a:r>
              <a:rPr lang="en-US" altLang="zh-CN" kern="0" dirty="0" smtClean="0">
                <a:solidFill>
                  <a:srgbClr val="000000"/>
                </a:solidFill>
                <a:latin typeface="Times New Roman" pitchFamily="18" charset="0"/>
                <a:sym typeface="+mn-ea"/>
              </a:rPr>
              <a:t> time slots</a:t>
            </a:r>
            <a:endParaRPr lang="en-US" altLang="zh-CN" kern="0" dirty="0" smtClean="0">
              <a:solidFill>
                <a:srgbClr val="000000"/>
              </a:solidFill>
              <a:latin typeface="Times New Roman" pitchFamily="18" charset="0"/>
            </a:endParaRPr>
          </a:p>
        </p:txBody>
      </p:sp>
      <p:graphicFrame>
        <p:nvGraphicFramePr>
          <p:cNvPr id="6" name="对象 5">
            <a:hlinkClick r:id="" action="ppaction://ole?verb=0"/>
          </p:cNvPr>
          <p:cNvGraphicFramePr>
            <a:graphicFrameLocks noChangeAspect="1"/>
          </p:cNvGraphicFramePr>
          <p:nvPr/>
        </p:nvGraphicFramePr>
        <p:xfrm>
          <a:off x="990600" y="2122170"/>
          <a:ext cx="5255895" cy="728980"/>
        </p:xfrm>
        <a:graphic>
          <a:graphicData uri="http://schemas.openxmlformats.org/presentationml/2006/ole">
            <mc:AlternateContent xmlns:mc="http://schemas.openxmlformats.org/markup-compatibility/2006">
              <mc:Choice xmlns:v="urn:schemas-microsoft-com:vml" Requires="v">
                <p:oleObj spid="_x0000_s20794" r:id="rId14" imgW="2971800" imgH="355600" progId="Equation.KSEE3">
                  <p:embed/>
                </p:oleObj>
              </mc:Choice>
              <mc:Fallback>
                <p:oleObj r:id="rId14" imgW="2971800" imgH="355600" progId="Equation.KSEE3">
                  <p:embed/>
                  <p:pic>
                    <p:nvPicPr>
                      <p:cNvPr id="0" name="图片 1025"/>
                      <p:cNvPicPr/>
                      <p:nvPr/>
                    </p:nvPicPr>
                    <p:blipFill>
                      <a:blip r:embed="rId15"/>
                      <a:stretch>
                        <a:fillRect/>
                      </a:stretch>
                    </p:blipFill>
                    <p:spPr>
                      <a:xfrm>
                        <a:off x="990600" y="2122170"/>
                        <a:ext cx="5255895" cy="72898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smtClean="0">
                <a:latin typeface="Times New Roman" pitchFamily="18" charset="0"/>
              </a:rPr>
              <a:t>Proposed Scheme</a:t>
            </a:r>
          </a:p>
        </p:txBody>
      </p:sp>
      <p:graphicFrame>
        <p:nvGraphicFramePr>
          <p:cNvPr id="49" name="内容占位符 48">
            <a:hlinkClick r:id="" action="ppaction://ole?verb=0"/>
          </p:cNvPr>
          <p:cNvGraphicFramePr>
            <a:graphicFrameLocks noGrp="1" noChangeAspect="1"/>
          </p:cNvGraphicFramePr>
          <p:nvPr>
            <p:ph idx="1"/>
          </p:nvPr>
        </p:nvGraphicFramePr>
        <p:xfrm>
          <a:off x="990600" y="3200400"/>
          <a:ext cx="2134235" cy="598805"/>
        </p:xfrm>
        <a:graphic>
          <a:graphicData uri="http://schemas.openxmlformats.org/presentationml/2006/ole">
            <mc:AlternateContent xmlns:mc="http://schemas.openxmlformats.org/markup-compatibility/2006">
              <mc:Choice xmlns:v="urn:schemas-microsoft-com:vml" Requires="v">
                <p:oleObj spid="_x0000_s21660" r:id="rId4" imgW="1206500" imgH="292100" progId="Equation.KSEE3">
                  <p:embed/>
                </p:oleObj>
              </mc:Choice>
              <mc:Fallback>
                <p:oleObj r:id="rId4" imgW="1206500" imgH="292100" progId="Equation.KSEE3">
                  <p:embed/>
                  <p:pic>
                    <p:nvPicPr>
                      <p:cNvPr id="0" name="图片 1025"/>
                      <p:cNvPicPr/>
                      <p:nvPr/>
                    </p:nvPicPr>
                    <p:blipFill>
                      <a:blip r:embed="rId5"/>
                      <a:stretch>
                        <a:fillRect/>
                      </a:stretch>
                    </p:blipFill>
                    <p:spPr>
                      <a:xfrm>
                        <a:off x="990600" y="3200400"/>
                        <a:ext cx="2134235" cy="598805"/>
                      </a:xfrm>
                      <a:prstGeom prst="rect">
                        <a:avLst/>
                      </a:prstGeom>
                    </p:spPr>
                  </p:pic>
                </p:oleObj>
              </mc:Fallback>
            </mc:AlternateContent>
          </a:graphicData>
        </a:graphic>
      </p:graphicFrame>
      <p:sp>
        <p:nvSpPr>
          <p:cNvPr id="7" name="Rectangle 3"/>
          <p:cNvSpPr txBox="1">
            <a:spLocks noChangeArrowheads="1"/>
          </p:cNvSpPr>
          <p:nvPr/>
        </p:nvSpPr>
        <p:spPr bwMode="auto">
          <a:xfrm>
            <a:off x="69850" y="1219835"/>
            <a:ext cx="8921750" cy="684530"/>
          </a:xfrm>
          <a:prstGeom prst="rect">
            <a:avLst/>
          </a:prstGeom>
          <a:noFill/>
          <a:ln w="9525">
            <a:noFill/>
            <a:miter lim="800000"/>
          </a:ln>
        </p:spPr>
        <p:txBody>
          <a:bodyPr/>
          <a:lstStyle/>
          <a:p>
            <a:pPr marL="342900" indent="-342900" eaLnBrk="1" hangingPunct="1">
              <a:spcBef>
                <a:spcPct val="20000"/>
              </a:spcBef>
              <a:buClr>
                <a:srgbClr val="000000"/>
              </a:buClr>
              <a:buFont typeface="Wingdings" pitchFamily="2" charset="2"/>
              <a:buChar char="l"/>
              <a:defRPr/>
            </a:pPr>
            <a:r>
              <a:rPr lang="en-US" altLang="zh-CN" sz="2800" b="1" kern="0" dirty="0" smtClean="0">
                <a:solidFill>
                  <a:srgbClr val="000000"/>
                </a:solidFill>
                <a:latin typeface="Times New Roman" pitchFamily="18" charset="0"/>
                <a:sym typeface="Wingdings" pitchFamily="2" charset="2"/>
              </a:rPr>
              <a:t>Pilot training</a:t>
            </a:r>
          </a:p>
          <a:p>
            <a:pPr marL="800100" lvl="1" indent="-342900" eaLnBrk="1" hangingPunct="1">
              <a:spcBef>
                <a:spcPct val="20000"/>
              </a:spcBef>
              <a:buClr>
                <a:srgbClr val="000000"/>
              </a:buClr>
              <a:buFont typeface="Wingdings" charset="0"/>
              <a:buChar char="n"/>
              <a:defRPr/>
            </a:pPr>
            <a:r>
              <a:rPr lang="en-US" altLang="zh-CN" kern="0" dirty="0" smtClean="0">
                <a:solidFill>
                  <a:srgbClr val="000000"/>
                </a:solidFill>
                <a:latin typeface="Times New Roman" pitchFamily="18" charset="0"/>
                <a:sym typeface="+mn-ea"/>
              </a:rPr>
              <a:t>Received </a:t>
            </a:r>
            <a:r>
              <a:rPr lang="en-US" altLang="zh-CN" i="1" kern="0" dirty="0" smtClean="0">
                <a:solidFill>
                  <a:srgbClr val="000000"/>
                </a:solidFill>
                <a:latin typeface="Times New Roman" pitchFamily="18" charset="0"/>
                <a:sym typeface="+mn-ea"/>
              </a:rPr>
              <a:t>p</a:t>
            </a:r>
            <a:r>
              <a:rPr lang="en-US" altLang="zh-CN" kern="0" dirty="0" smtClean="0">
                <a:solidFill>
                  <a:srgbClr val="000000"/>
                </a:solidFill>
                <a:latin typeface="Times New Roman" pitchFamily="18" charset="0"/>
                <a:sym typeface="+mn-ea"/>
              </a:rPr>
              <a:t>-th pilot signal in the </a:t>
            </a:r>
            <a:r>
              <a:rPr lang="en-US" altLang="zh-CN" i="1" kern="0" dirty="0" smtClean="0">
                <a:solidFill>
                  <a:srgbClr val="000000"/>
                </a:solidFill>
                <a:latin typeface="Times New Roman" pitchFamily="18" charset="0"/>
                <a:sym typeface="+mn-ea"/>
              </a:rPr>
              <a:t>t</a:t>
            </a:r>
            <a:r>
              <a:rPr lang="en-US" altLang="zh-CN" kern="0" dirty="0" smtClean="0">
                <a:solidFill>
                  <a:srgbClr val="000000"/>
                </a:solidFill>
                <a:latin typeface="Times New Roman" pitchFamily="18" charset="0"/>
                <a:sym typeface="+mn-ea"/>
              </a:rPr>
              <a:t>-th time slot</a:t>
            </a:r>
          </a:p>
          <a:p>
            <a:pPr marL="800100" lvl="1" indent="-342900" eaLnBrk="1" hangingPunct="1">
              <a:spcBef>
                <a:spcPct val="20000"/>
              </a:spcBef>
              <a:buClr>
                <a:srgbClr val="000000"/>
              </a:buClr>
              <a:buFont typeface="Wingdings" charset="0"/>
              <a:buChar char="n"/>
              <a:defRPr/>
            </a:pPr>
            <a:endParaRPr lang="en-US" altLang="zh-CN" kern="0" dirty="0" smtClean="0">
              <a:solidFill>
                <a:srgbClr val="000000"/>
              </a:solidFill>
              <a:latin typeface="Times New Roman" pitchFamily="18" charset="0"/>
              <a:sym typeface="+mn-ea"/>
            </a:endParaRPr>
          </a:p>
          <a:p>
            <a:pPr lvl="1" indent="0" eaLnBrk="1" hangingPunct="1">
              <a:spcBef>
                <a:spcPct val="20000"/>
              </a:spcBef>
              <a:buClr>
                <a:srgbClr val="000000"/>
              </a:buClr>
              <a:buFont typeface="Wingdings" charset="0"/>
              <a:buNone/>
              <a:defRPr/>
            </a:pPr>
            <a:r>
              <a:rPr lang="en-US" altLang="zh-CN" sz="800" kern="0" dirty="0" smtClean="0">
                <a:solidFill>
                  <a:srgbClr val="000000"/>
                </a:solidFill>
                <a:latin typeface="Times New Roman" pitchFamily="18" charset="0"/>
                <a:sym typeface="+mn-ea"/>
              </a:rPr>
              <a:t> </a:t>
            </a:r>
          </a:p>
          <a:p>
            <a:pPr marL="800100" lvl="1" indent="-342900" eaLnBrk="1" hangingPunct="1">
              <a:spcBef>
                <a:spcPct val="20000"/>
              </a:spcBef>
              <a:buClr>
                <a:srgbClr val="000000"/>
              </a:buClr>
              <a:buFont typeface="Wingdings" charset="0"/>
              <a:buChar char="n"/>
              <a:defRPr/>
            </a:pPr>
            <a:r>
              <a:rPr lang="en-US" altLang="zh-CN" kern="0" dirty="0" smtClean="0">
                <a:solidFill>
                  <a:srgbClr val="000000"/>
                </a:solidFill>
                <a:latin typeface="Times New Roman" pitchFamily="18" charset="0"/>
                <a:sym typeface="+mn-ea"/>
              </a:rPr>
              <a:t>Aggregate received pilot signal in </a:t>
            </a:r>
            <a:r>
              <a:rPr lang="en-US" altLang="zh-CN" i="1" kern="0" dirty="0" smtClean="0">
                <a:solidFill>
                  <a:srgbClr val="000000"/>
                </a:solidFill>
                <a:latin typeface="Times New Roman" pitchFamily="18" charset="0"/>
                <a:sym typeface="+mn-ea"/>
              </a:rPr>
              <a:t>G</a:t>
            </a:r>
            <a:r>
              <a:rPr lang="en-US" altLang="zh-CN" kern="0" dirty="0" smtClean="0">
                <a:solidFill>
                  <a:srgbClr val="000000"/>
                </a:solidFill>
                <a:latin typeface="Times New Roman" pitchFamily="18" charset="0"/>
                <a:sym typeface="+mn-ea"/>
              </a:rPr>
              <a:t> time slots</a:t>
            </a:r>
            <a:endParaRPr lang="en-US" altLang="zh-CN" kern="0" dirty="0" smtClean="0">
              <a:solidFill>
                <a:srgbClr val="000000"/>
              </a:solidFill>
              <a:latin typeface="Times New Roman" pitchFamily="18" charset="0"/>
            </a:endParaRPr>
          </a:p>
        </p:txBody>
      </p:sp>
      <p:graphicFrame>
        <p:nvGraphicFramePr>
          <p:cNvPr id="6" name="对象 5">
            <a:hlinkClick r:id="" action="ppaction://ole?verb=0"/>
          </p:cNvPr>
          <p:cNvGraphicFramePr>
            <a:graphicFrameLocks noChangeAspect="1"/>
          </p:cNvGraphicFramePr>
          <p:nvPr/>
        </p:nvGraphicFramePr>
        <p:xfrm>
          <a:off x="990600" y="2122170"/>
          <a:ext cx="5255895" cy="728980"/>
        </p:xfrm>
        <a:graphic>
          <a:graphicData uri="http://schemas.openxmlformats.org/presentationml/2006/ole">
            <mc:AlternateContent xmlns:mc="http://schemas.openxmlformats.org/markup-compatibility/2006">
              <mc:Choice xmlns:v="urn:schemas-microsoft-com:vml" Requires="v">
                <p:oleObj spid="_x0000_s21661" r:id="rId6" imgW="2971800" imgH="355600" progId="Equation.KSEE3">
                  <p:embed/>
                </p:oleObj>
              </mc:Choice>
              <mc:Fallback>
                <p:oleObj r:id="rId6" imgW="2971800" imgH="355600" progId="Equation.KSEE3">
                  <p:embed/>
                  <p:pic>
                    <p:nvPicPr>
                      <p:cNvPr id="0" name="图片 1025"/>
                      <p:cNvPicPr/>
                      <p:nvPr/>
                    </p:nvPicPr>
                    <p:blipFill>
                      <a:blip r:embed="rId7"/>
                      <a:stretch>
                        <a:fillRect/>
                      </a:stretch>
                    </p:blipFill>
                    <p:spPr>
                      <a:xfrm>
                        <a:off x="990600" y="2122170"/>
                        <a:ext cx="5255895" cy="728980"/>
                      </a:xfrm>
                      <a:prstGeom prst="rect">
                        <a:avLst/>
                      </a:prstGeom>
                    </p:spPr>
                  </p:pic>
                </p:oleObj>
              </mc:Fallback>
            </mc:AlternateContent>
          </a:graphicData>
        </a:graphic>
      </p:graphicFrame>
      <p:sp>
        <p:nvSpPr>
          <p:cNvPr id="9" name="椭圆 8"/>
          <p:cNvSpPr/>
          <p:nvPr/>
        </p:nvSpPr>
        <p:spPr>
          <a:xfrm>
            <a:off x="2057400" y="3235960"/>
            <a:ext cx="505460" cy="607695"/>
          </a:xfrm>
          <a:prstGeom prst="ellipse">
            <a:avLst/>
          </a:prstGeom>
          <a:noFill/>
          <a:ln w="31750" cap="flat" cmpd="sng" algn="ctr">
            <a:solidFill>
              <a:srgbClr val="FF0000"/>
            </a:solidFill>
            <a:prstDash val="solid"/>
            <a:miter lim="800000"/>
            <a:headEnd type="none" w="med" len="med"/>
            <a:tailEnd type="none" w="med" len="med"/>
          </a:ln>
        </p:spPr>
        <p:txBody>
          <a:bodyPr vert="horz" wrap="none" lIns="91440" tIns="45720" rIns="91440" bIns="45720" numCol="1" anchor="t" anchorCtr="0" compatLnSpc="1">
            <a:noAutofit/>
          </a:bodyPr>
          <a:lstStyle/>
          <a:p>
            <a:pPr lvl="0" algn="l" defTabSz="914400" eaLnBrk="1" hangingPunct="1">
              <a:buClrTx/>
              <a:buSzTx/>
              <a:buFontTx/>
            </a:pPr>
            <a:endParaRPr lang="en-US" altLang="en-US" smtClean="0">
              <a:ln>
                <a:solidFill>
                  <a:sysClr val="windowText" lastClr="000000"/>
                </a:solidFill>
              </a:ln>
              <a:sym typeface="+mn-ea"/>
            </a:endParaRPr>
          </a:p>
        </p:txBody>
      </p:sp>
      <p:sp>
        <p:nvSpPr>
          <p:cNvPr id="13" name="任意多边形 12"/>
          <p:cNvSpPr/>
          <p:nvPr/>
        </p:nvSpPr>
        <p:spPr>
          <a:xfrm>
            <a:off x="2524125" y="3210560"/>
            <a:ext cx="2846070" cy="421640"/>
          </a:xfrm>
          <a:custGeom>
            <a:avLst/>
            <a:gdLst>
              <a:gd name="connisteX0" fmla="*/ 0 w 2846070"/>
              <a:gd name="connsiteY0" fmla="*/ 111777 h 421904"/>
              <a:gd name="connisteX1" fmla="*/ 1609090 w 2846070"/>
              <a:gd name="connsiteY1" fmla="*/ 15892 h 421904"/>
              <a:gd name="connisteX2" fmla="*/ 1176655 w 2846070"/>
              <a:gd name="connsiteY2" fmla="*/ 412132 h 421904"/>
              <a:gd name="connisteX3" fmla="*/ 2846070 w 2846070"/>
              <a:gd name="connsiteY3" fmla="*/ 267987 h 421904"/>
            </a:gdLst>
            <a:ahLst/>
            <a:cxnLst>
              <a:cxn ang="0">
                <a:pos x="connisteX0" y="connsiteY0"/>
              </a:cxn>
              <a:cxn ang="0">
                <a:pos x="connisteX1" y="connsiteY1"/>
              </a:cxn>
              <a:cxn ang="0">
                <a:pos x="connisteX2" y="connsiteY2"/>
              </a:cxn>
              <a:cxn ang="0">
                <a:pos x="connisteX3" y="connsiteY3"/>
              </a:cxn>
            </a:cxnLst>
            <a:rect l="l" t="t" r="r" b="b"/>
            <a:pathLst>
              <a:path w="2846070" h="421905">
                <a:moveTo>
                  <a:pt x="0" y="111778"/>
                </a:moveTo>
                <a:cubicBezTo>
                  <a:pt x="330200" y="84473"/>
                  <a:pt x="1373505" y="-44432"/>
                  <a:pt x="1609090" y="15893"/>
                </a:cubicBezTo>
                <a:cubicBezTo>
                  <a:pt x="1844675" y="76218"/>
                  <a:pt x="929005" y="361968"/>
                  <a:pt x="1176655" y="412133"/>
                </a:cubicBezTo>
                <a:cubicBezTo>
                  <a:pt x="1424305" y="462298"/>
                  <a:pt x="2503805" y="304818"/>
                  <a:pt x="2846070" y="267988"/>
                </a:cubicBezTo>
              </a:path>
            </a:pathLst>
          </a:custGeom>
          <a:noFill/>
          <a:ln w="19050" cap="flat" cmpd="sng" algn="ctr">
            <a:solidFill>
              <a:srgbClr val="FF0000"/>
            </a:solidFill>
            <a:prstDash val="solid"/>
            <a:miter lim="800000"/>
            <a:headEnd type="none" w="med" len="med"/>
            <a:tailEnd type="triangle" w="med" len="med"/>
          </a:ln>
        </p:spPr>
        <p:txBody>
          <a:bodyPr vert="horz" wrap="none" lIns="91440" tIns="45720" rIns="91440" bIns="45720" numCol="1" anchor="t" anchorCtr="0" compatLnSpc="1"/>
          <a:lstStyle/>
          <a:p>
            <a:pPr marL="0" marR="0" indent="0" algn="l" defTabSz="914400" rtl="0" eaLnBrk="1" fontAlgn="base" latinLnBrk="0" hangingPunct="1">
              <a:spcBef>
                <a:spcPct val="0"/>
              </a:spcBef>
              <a:spcAft>
                <a:spcPct val="0"/>
              </a:spcAft>
              <a:buClrTx/>
              <a:buSzTx/>
              <a:buFontTx/>
              <a:buNone/>
            </a:pPr>
            <a:endParaRPr kumimoji="0" lang="en-US" altLang="en-US" sz="2400" b="0" i="0" u="none" strike="noStrike" cap="none" normalizeH="0" baseline="0" smtClean="0">
              <a:ln>
                <a:noFill/>
              </a:ln>
              <a:solidFill>
                <a:schemeClr val="tx1"/>
              </a:solidFill>
              <a:effectLst/>
              <a:latin typeface="Arial" charset="0"/>
            </a:endParaRPr>
          </a:p>
        </p:txBody>
      </p:sp>
      <p:sp>
        <p:nvSpPr>
          <p:cNvPr id="14" name="文本框 13"/>
          <p:cNvSpPr txBox="1"/>
          <p:nvPr/>
        </p:nvSpPr>
        <p:spPr>
          <a:xfrm>
            <a:off x="5562600" y="3276600"/>
            <a:ext cx="1266825" cy="457200"/>
          </a:xfrm>
          <a:prstGeom prst="rect">
            <a:avLst/>
          </a:prstGeom>
          <a:noFill/>
        </p:spPr>
        <p:txBody>
          <a:bodyPr wrap="none" rtlCol="0" anchor="t">
            <a:spAutoFit/>
          </a:bodyPr>
          <a:lstStyle/>
          <a:p>
            <a:r>
              <a:rPr lang="en-US" altLang="zh-CN" b="1">
                <a:solidFill>
                  <a:srgbClr val="FF0000"/>
                </a:solidFill>
                <a:latin typeface="Times New Roman" pitchFamily="18" charset="0"/>
              </a:rPr>
              <a:t>Sparsity</a:t>
            </a:r>
          </a:p>
        </p:txBody>
      </p:sp>
      <p:sp>
        <p:nvSpPr>
          <p:cNvPr id="16388" name="矩形 14"/>
          <p:cNvSpPr/>
          <p:nvPr/>
        </p:nvSpPr>
        <p:spPr>
          <a:xfrm>
            <a:off x="1082675" y="5832475"/>
            <a:ext cx="7193280" cy="668655"/>
          </a:xfrm>
          <a:prstGeom prst="rect">
            <a:avLst/>
          </a:prstGeom>
          <a:solidFill>
            <a:srgbClr val="A40000"/>
          </a:solidFill>
          <a:ln w="9525">
            <a:noFill/>
            <a:miter/>
          </a:ln>
        </p:spPr>
        <p:txBody>
          <a:bodyPr anchor="ctr"/>
          <a:lstStyle/>
          <a:p>
            <a:pPr lvl="0" algn="ctr" latinLnBrk="0">
              <a:lnSpc>
                <a:spcPts val="2580"/>
              </a:lnSpc>
              <a:buClr>
                <a:srgbClr val="800080"/>
              </a:buClr>
            </a:pPr>
            <a:r>
              <a:rPr lang="en-US" altLang="zh-CN" dirty="0">
                <a:solidFill>
                  <a:schemeClr val="bg1"/>
                </a:solidFill>
                <a:latin typeface="Times New Roman" pitchFamily="18" charset="0"/>
                <a:ea typeface="黑体" pitchFamily="49" charset="-122"/>
                <a:sym typeface="宋体" pitchFamily="2" charset="-122"/>
              </a:rPr>
              <a:t>CS theory can reconstruct</a:t>
            </a:r>
            <a:r>
              <a:rPr lang="en-US" altLang="zh-CN" b="1" dirty="0">
                <a:solidFill>
                  <a:srgbClr val="FFFF00"/>
                </a:solidFill>
                <a:latin typeface="Times New Roman" pitchFamily="18" charset="0"/>
                <a:ea typeface="黑体" pitchFamily="49" charset="-122"/>
                <a:sym typeface="宋体" pitchFamily="2" charset="-122"/>
              </a:rPr>
              <a:t> high-dimensional </a:t>
            </a:r>
            <a:r>
              <a:rPr lang="en-US" altLang="zh-CN" dirty="0">
                <a:solidFill>
                  <a:schemeClr val="bg1"/>
                </a:solidFill>
                <a:latin typeface="Times New Roman" pitchFamily="18" charset="0"/>
                <a:ea typeface="黑体" pitchFamily="49" charset="-122"/>
                <a:sym typeface="宋体" pitchFamily="2" charset="-122"/>
              </a:rPr>
              <a:t>signal </a:t>
            </a:r>
          </a:p>
          <a:p>
            <a:pPr lvl="0" algn="ctr" latinLnBrk="0">
              <a:lnSpc>
                <a:spcPts val="2580"/>
              </a:lnSpc>
              <a:buClr>
                <a:srgbClr val="800080"/>
              </a:buClr>
            </a:pPr>
            <a:r>
              <a:rPr lang="en-US" altLang="zh-CN" dirty="0">
                <a:solidFill>
                  <a:schemeClr val="bg1"/>
                </a:solidFill>
                <a:latin typeface="Times New Roman" pitchFamily="18" charset="0"/>
                <a:ea typeface="黑体" pitchFamily="49" charset="-122"/>
                <a:sym typeface="宋体" pitchFamily="2" charset="-122"/>
              </a:rPr>
              <a:t>from its </a:t>
            </a:r>
            <a:r>
              <a:rPr lang="en-US" altLang="zh-CN" b="1" dirty="0">
                <a:solidFill>
                  <a:srgbClr val="FFFF00"/>
                </a:solidFill>
                <a:latin typeface="Times New Roman" pitchFamily="18" charset="0"/>
                <a:ea typeface="黑体" pitchFamily="49" charset="-122"/>
                <a:sym typeface="宋体" pitchFamily="2" charset="-122"/>
              </a:rPr>
              <a:t>low-dimensional </a:t>
            </a:r>
            <a:r>
              <a:rPr lang="en-US" altLang="zh-CN" dirty="0">
                <a:solidFill>
                  <a:schemeClr val="bg1"/>
                </a:solidFill>
                <a:latin typeface="Times New Roman" pitchFamily="18" charset="0"/>
                <a:ea typeface="黑体" pitchFamily="49" charset="-122"/>
                <a:sym typeface="宋体" pitchFamily="2" charset="-122"/>
              </a:rPr>
              <a:t>measurements</a:t>
            </a:r>
          </a:p>
        </p:txBody>
      </p:sp>
      <p:graphicFrame>
        <p:nvGraphicFramePr>
          <p:cNvPr id="2" name="对象 1"/>
          <p:cNvGraphicFramePr/>
          <p:nvPr/>
        </p:nvGraphicFramePr>
        <p:xfrm>
          <a:off x="2895600" y="3886200"/>
          <a:ext cx="2910840" cy="1973580"/>
        </p:xfrm>
        <a:graphic>
          <a:graphicData uri="http://schemas.openxmlformats.org/presentationml/2006/ole">
            <mc:AlternateContent xmlns:mc="http://schemas.openxmlformats.org/markup-compatibility/2006">
              <mc:Choice xmlns:v="urn:schemas-microsoft-com:vml" Requires="v">
                <p:oleObj spid="_x0000_s21662" r:id="rId8" imgW="3797300" imgH="2552700" progId="Visio.Drawing.11">
                  <p:embed/>
                </p:oleObj>
              </mc:Choice>
              <mc:Fallback>
                <p:oleObj r:id="rId8" imgW="3797300" imgH="2552700" progId="Visio.Drawing.11">
                  <p:embed/>
                  <p:pic>
                    <p:nvPicPr>
                      <p:cNvPr id="0" name="图片 3078"/>
                      <p:cNvPicPr/>
                      <p:nvPr/>
                    </p:nvPicPr>
                    <p:blipFill>
                      <a:blip r:embed="rId9"/>
                      <a:stretch>
                        <a:fillRect/>
                      </a:stretch>
                    </p:blipFill>
                    <p:spPr>
                      <a:xfrm>
                        <a:off x="2895600" y="3886200"/>
                        <a:ext cx="2910840" cy="1973580"/>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smtClean="0">
                <a:latin typeface="Times New Roman" pitchFamily="18" charset="0"/>
              </a:rPr>
              <a:t>Proposed Scheme</a:t>
            </a:r>
          </a:p>
        </p:txBody>
      </p:sp>
      <p:sp>
        <p:nvSpPr>
          <p:cNvPr id="2" name="Rectangle 3"/>
          <p:cNvSpPr txBox="1">
            <a:spLocks noChangeArrowheads="1"/>
          </p:cNvSpPr>
          <p:nvPr/>
        </p:nvSpPr>
        <p:spPr bwMode="auto">
          <a:xfrm>
            <a:off x="71120" y="1219835"/>
            <a:ext cx="9624695" cy="1430020"/>
          </a:xfrm>
          <a:prstGeom prst="rect">
            <a:avLst/>
          </a:prstGeom>
          <a:noFill/>
          <a:ln w="9525">
            <a:noFill/>
            <a:miter lim="800000"/>
          </a:ln>
        </p:spPr>
        <p:txBody>
          <a:bodyPr/>
          <a:lstStyle/>
          <a:p>
            <a:pPr marL="342900" indent="-342900" eaLnBrk="1" hangingPunct="1">
              <a:spcBef>
                <a:spcPct val="20000"/>
              </a:spcBef>
              <a:buClr>
                <a:srgbClr val="000000"/>
              </a:buClr>
              <a:buFont typeface="Wingdings" pitchFamily="2" charset="2"/>
              <a:buChar char="l"/>
              <a:defRPr/>
            </a:pPr>
            <a:r>
              <a:rPr lang="en-US" altLang="zh-CN" sz="2800" b="1" kern="0" dirty="0" smtClean="0">
                <a:solidFill>
                  <a:srgbClr val="000000"/>
                </a:solidFill>
                <a:latin typeface="Times New Roman" pitchFamily="18" charset="0"/>
                <a:sym typeface="Wingdings" pitchFamily="2" charset="2"/>
              </a:rPr>
              <a:t>Structured compressive sensing (SCS)-based channel estimation</a:t>
            </a:r>
          </a:p>
          <a:p>
            <a:pPr marL="800100" lvl="1" indent="-342900" eaLnBrk="1" hangingPunct="1">
              <a:spcBef>
                <a:spcPct val="20000"/>
              </a:spcBef>
              <a:buClr>
                <a:srgbClr val="000000"/>
              </a:buClr>
              <a:buFont typeface="Wingdings" charset="0"/>
              <a:buChar char="n"/>
              <a:defRPr/>
            </a:pPr>
            <a:r>
              <a:rPr lang="en-US" altLang="zh-CN" kern="0" dirty="0" smtClean="0">
                <a:solidFill>
                  <a:srgbClr val="000000"/>
                </a:solidFill>
                <a:latin typeface="Times New Roman" pitchFamily="18" charset="0"/>
              </a:rPr>
              <a:t>Channel estimation by solving </a:t>
            </a:r>
            <a:r>
              <a:rPr lang="en-US" altLang="zh-CN" b="1" kern="0" dirty="0" smtClean="0">
                <a:solidFill>
                  <a:srgbClr val="FF0000"/>
                </a:solidFill>
                <a:latin typeface="Times New Roman" pitchFamily="18" charset="0"/>
              </a:rPr>
              <a:t>optimaization problem</a:t>
            </a:r>
          </a:p>
          <a:p>
            <a:pPr marL="800100" lvl="1" indent="-342900" eaLnBrk="1" hangingPunct="1">
              <a:spcBef>
                <a:spcPct val="20000"/>
              </a:spcBef>
              <a:buClr>
                <a:srgbClr val="000000"/>
              </a:buClr>
              <a:buFont typeface="Wingdings" charset="0"/>
              <a:buChar char="n"/>
              <a:defRPr/>
            </a:pPr>
            <a:endParaRPr lang="en-US" altLang="zh-CN" b="1" kern="0" dirty="0" smtClean="0">
              <a:solidFill>
                <a:srgbClr val="FF0000"/>
              </a:solidFill>
              <a:latin typeface="Times New Roman" pitchFamily="18" charset="0"/>
              <a:sym typeface="+mn-ea"/>
            </a:endParaRPr>
          </a:p>
          <a:p>
            <a:pPr marL="800100" lvl="1" indent="-342900" eaLnBrk="1" hangingPunct="1">
              <a:spcBef>
                <a:spcPct val="20000"/>
              </a:spcBef>
              <a:buClr>
                <a:srgbClr val="000000"/>
              </a:buClr>
              <a:buFont typeface="Wingdings" charset="0"/>
              <a:buChar char="n"/>
              <a:defRPr/>
            </a:pPr>
            <a:endParaRPr lang="en-US" altLang="zh-CN" b="1" kern="0" dirty="0" smtClean="0">
              <a:solidFill>
                <a:srgbClr val="FF0000"/>
              </a:solidFill>
              <a:latin typeface="Times New Roman" pitchFamily="18" charset="0"/>
              <a:sym typeface="+mn-ea"/>
            </a:endParaRPr>
          </a:p>
          <a:p>
            <a:pPr marL="800100" lvl="1" indent="-342900" eaLnBrk="1" hangingPunct="1">
              <a:spcBef>
                <a:spcPct val="20000"/>
              </a:spcBef>
              <a:buClr>
                <a:srgbClr val="000000"/>
              </a:buClr>
              <a:buFont typeface="Wingdings" charset="0"/>
              <a:buChar char="n"/>
              <a:defRPr/>
            </a:pPr>
            <a:endParaRPr lang="en-US" altLang="zh-CN" b="1" kern="0" dirty="0" smtClean="0">
              <a:solidFill>
                <a:srgbClr val="FF0000"/>
              </a:solidFill>
              <a:latin typeface="Times New Roman" pitchFamily="18" charset="0"/>
              <a:sym typeface="+mn-ea"/>
            </a:endParaRPr>
          </a:p>
          <a:p>
            <a:pPr lvl="1" indent="0" eaLnBrk="1" hangingPunct="1">
              <a:spcBef>
                <a:spcPct val="20000"/>
              </a:spcBef>
              <a:buClr>
                <a:srgbClr val="000000"/>
              </a:buClr>
              <a:buFont typeface="Wingdings" charset="0"/>
              <a:buNone/>
              <a:defRPr/>
            </a:pPr>
            <a:endParaRPr lang="en-US" altLang="zh-CN" kern="0" dirty="0" smtClean="0">
              <a:solidFill>
                <a:srgbClr val="000000"/>
              </a:solidFill>
              <a:latin typeface="Times New Roman" pitchFamily="18" charset="0"/>
            </a:endParaRPr>
          </a:p>
        </p:txBody>
      </p:sp>
      <p:graphicFrame>
        <p:nvGraphicFramePr>
          <p:cNvPr id="10" name="对象 9">
            <a:hlinkClick r:id="" action="ppaction://ole?verb=0"/>
          </p:cNvPr>
          <p:cNvGraphicFramePr>
            <a:graphicFrameLocks noChangeAspect="1"/>
          </p:cNvGraphicFramePr>
          <p:nvPr/>
        </p:nvGraphicFramePr>
        <p:xfrm>
          <a:off x="1287780" y="2675255"/>
          <a:ext cx="2656840" cy="949960"/>
        </p:xfrm>
        <a:graphic>
          <a:graphicData uri="http://schemas.openxmlformats.org/presentationml/2006/ole">
            <mc:AlternateContent xmlns:mc="http://schemas.openxmlformats.org/markup-compatibility/2006">
              <mc:Choice xmlns:v="urn:schemas-microsoft-com:vml" Requires="v">
                <p:oleObj spid="_x0000_s22684" r:id="rId4" imgW="1358900" imgH="419100" progId="Equation.KSEE3">
                  <p:embed/>
                </p:oleObj>
              </mc:Choice>
              <mc:Fallback>
                <p:oleObj r:id="rId4" imgW="1358900" imgH="419100" progId="Equation.KSEE3">
                  <p:embed/>
                  <p:pic>
                    <p:nvPicPr>
                      <p:cNvPr id="0" name="图片 1025"/>
                      <p:cNvPicPr/>
                      <p:nvPr/>
                    </p:nvPicPr>
                    <p:blipFill>
                      <a:blip r:embed="rId5"/>
                      <a:stretch>
                        <a:fillRect/>
                      </a:stretch>
                    </p:blipFill>
                    <p:spPr>
                      <a:xfrm>
                        <a:off x="1287780" y="2675255"/>
                        <a:ext cx="2656840" cy="949960"/>
                      </a:xfrm>
                      <a:prstGeom prst="rect">
                        <a:avLst/>
                      </a:prstGeom>
                    </p:spPr>
                  </p:pic>
                </p:oleObj>
              </mc:Fallback>
            </mc:AlternateContent>
          </a:graphicData>
        </a:graphic>
      </p:graphicFrame>
      <p:sp>
        <p:nvSpPr>
          <p:cNvPr id="16" name="文本框 15"/>
          <p:cNvSpPr txBox="1"/>
          <p:nvPr/>
        </p:nvSpPr>
        <p:spPr>
          <a:xfrm>
            <a:off x="1710690" y="3592830"/>
            <a:ext cx="771525" cy="640080"/>
          </a:xfrm>
          <a:prstGeom prst="rect">
            <a:avLst/>
          </a:prstGeom>
          <a:noFill/>
        </p:spPr>
        <p:txBody>
          <a:bodyPr wrap="none" rtlCol="0" anchor="t">
            <a:spAutoFit/>
          </a:bodyPr>
          <a:lstStyle/>
          <a:p>
            <a:r>
              <a:rPr lang="en-US" sz="3200" kern="0" dirty="0" smtClean="0">
                <a:solidFill>
                  <a:srgbClr val="000000"/>
                </a:solidFill>
                <a:latin typeface="Times New Roman" pitchFamily="18" charset="0"/>
                <a:sym typeface="+mn-ea"/>
              </a:rPr>
              <a:t>s.t.</a:t>
            </a:r>
            <a:r>
              <a:rPr lang="en-US" sz="3600" kern="0" dirty="0" smtClean="0">
                <a:solidFill>
                  <a:srgbClr val="000000"/>
                </a:solidFill>
                <a:latin typeface="Times New Roman" pitchFamily="18" charset="0"/>
                <a:sym typeface="+mn-ea"/>
              </a:rPr>
              <a:t> </a:t>
            </a:r>
            <a:endParaRPr lang="en-US" sz="3600"/>
          </a:p>
        </p:txBody>
      </p:sp>
      <p:sp>
        <p:nvSpPr>
          <p:cNvPr id="50178" name="圆角矩形 4"/>
          <p:cNvSpPr/>
          <p:nvPr/>
        </p:nvSpPr>
        <p:spPr>
          <a:xfrm>
            <a:off x="1066800" y="5052060"/>
            <a:ext cx="7073900" cy="1308735"/>
          </a:xfrm>
          <a:prstGeom prst="roundRect">
            <a:avLst>
              <a:gd name="adj" fmla="val 16667"/>
            </a:avLst>
          </a:prstGeom>
          <a:solidFill>
            <a:srgbClr val="ADFFFF"/>
          </a:solidFill>
          <a:ln w="9525" cap="flat" cmpd="sng">
            <a:solidFill>
              <a:schemeClr val="tx1"/>
            </a:solidFill>
            <a:prstDash val="solid"/>
            <a:miter/>
            <a:headEnd type="none" w="med" len="med"/>
            <a:tailEnd type="none" w="med" len="med"/>
          </a:ln>
        </p:spPr>
        <p:txBody>
          <a:bodyPr anchor="t"/>
          <a:lstStyle/>
          <a:p>
            <a:pPr lvl="0" eaLnBrk="0" hangingPunct="0"/>
            <a:endParaRPr lang="zh-CN" altLang="zh-CN" sz="1800" dirty="0">
              <a:solidFill>
                <a:srgbClr val="003366"/>
              </a:solidFill>
              <a:latin typeface="Arial" pitchFamily="34" charset="0"/>
              <a:ea typeface="宋体" pitchFamily="2" charset="-122"/>
              <a:sym typeface="Arial" pitchFamily="34" charset="0"/>
            </a:endParaRPr>
          </a:p>
        </p:txBody>
      </p:sp>
      <p:sp>
        <p:nvSpPr>
          <p:cNvPr id="50187" name="Rectangle 3"/>
          <p:cNvSpPr/>
          <p:nvPr/>
        </p:nvSpPr>
        <p:spPr>
          <a:xfrm>
            <a:off x="1209040" y="5026660"/>
            <a:ext cx="7181215" cy="998855"/>
          </a:xfrm>
          <a:prstGeom prst="rect">
            <a:avLst/>
          </a:prstGeom>
          <a:noFill/>
          <a:ln w="9525">
            <a:noFill/>
            <a:miter/>
          </a:ln>
        </p:spPr>
        <p:txBody>
          <a:bodyPr anchor="t"/>
          <a:lstStyle/>
          <a:p>
            <a:pPr lvl="0">
              <a:lnSpc>
                <a:spcPct val="90000"/>
              </a:lnSpc>
              <a:spcBef>
                <a:spcPct val="20000"/>
              </a:spcBef>
            </a:pPr>
            <a:r>
              <a:rPr lang="en-US" altLang="zh-CN" sz="2800" b="1" dirty="0">
                <a:solidFill>
                  <a:srgbClr val="FF0000"/>
                </a:solidFill>
                <a:latin typeface="Times New Roman" pitchFamily="18" charset="0"/>
                <a:ea typeface="黑体" pitchFamily="49" charset="-122"/>
                <a:sym typeface="黑体" pitchFamily="49" charset="-122"/>
              </a:rPr>
              <a:t>Challenges</a:t>
            </a:r>
            <a:r>
              <a:rPr lang="zh-CN" altLang="en-US" sz="2800" b="1" dirty="0">
                <a:solidFill>
                  <a:srgbClr val="FF0000"/>
                </a:solidFill>
                <a:latin typeface="Times New Roman" pitchFamily="18" charset="0"/>
                <a:ea typeface="黑体" pitchFamily="49" charset="-122"/>
                <a:sym typeface="黑体" pitchFamily="49" charset="-122"/>
              </a:rPr>
              <a:t>：</a:t>
            </a:r>
          </a:p>
          <a:p>
            <a:pPr lvl="1">
              <a:lnSpc>
                <a:spcPct val="90000"/>
              </a:lnSpc>
              <a:spcBef>
                <a:spcPct val="20000"/>
              </a:spcBef>
              <a:buFont typeface="Wingdings" pitchFamily="2" charset="2"/>
              <a:buChar char="q"/>
            </a:pPr>
            <a:r>
              <a:rPr lang="en-US" altLang="zh-CN" b="0" dirty="0">
                <a:solidFill>
                  <a:srgbClr val="000000"/>
                </a:solidFill>
                <a:latin typeface="Times New Roman" pitchFamily="18" charset="0"/>
                <a:ea typeface="黑体" pitchFamily="49" charset="-122"/>
                <a:sym typeface="黑体" pitchFamily="49" charset="-122"/>
              </a:rPr>
              <a:t> SCS-based </a:t>
            </a:r>
            <a:r>
              <a:rPr lang="en-US" altLang="zh-CN" b="1" dirty="0">
                <a:solidFill>
                  <a:srgbClr val="FF0000"/>
                </a:solidFill>
                <a:latin typeface="Times New Roman" pitchFamily="18" charset="0"/>
                <a:ea typeface="黑体" pitchFamily="49" charset="-122"/>
                <a:sym typeface="黑体" pitchFamily="49" charset="-122"/>
              </a:rPr>
              <a:t>non-orthogonal</a:t>
            </a:r>
            <a:r>
              <a:rPr lang="en-US" altLang="zh-CN" b="0" dirty="0">
                <a:solidFill>
                  <a:srgbClr val="000000"/>
                </a:solidFill>
                <a:latin typeface="Times New Roman" pitchFamily="18" charset="0"/>
                <a:ea typeface="黑体" pitchFamily="49" charset="-122"/>
                <a:sym typeface="黑体" pitchFamily="49" charset="-122"/>
              </a:rPr>
              <a:t> pilot design</a:t>
            </a:r>
          </a:p>
          <a:p>
            <a:pPr lvl="1">
              <a:lnSpc>
                <a:spcPct val="90000"/>
              </a:lnSpc>
              <a:spcBef>
                <a:spcPct val="20000"/>
              </a:spcBef>
              <a:buFont typeface="Wingdings" pitchFamily="2" charset="2"/>
              <a:buChar char="q"/>
            </a:pPr>
            <a:r>
              <a:rPr lang="en-US" altLang="zh-CN" b="0" dirty="0">
                <a:solidFill>
                  <a:srgbClr val="000000"/>
                </a:solidFill>
                <a:latin typeface="Times New Roman" pitchFamily="18" charset="0"/>
                <a:ea typeface="黑体" pitchFamily="49" charset="-122"/>
                <a:sym typeface="黑体" pitchFamily="49" charset="-122"/>
              </a:rPr>
              <a:t> SCS-based </a:t>
            </a:r>
            <a:r>
              <a:rPr lang="en-US" altLang="zh-CN" b="1" dirty="0">
                <a:solidFill>
                  <a:srgbClr val="FF0000"/>
                </a:solidFill>
                <a:latin typeface="Times New Roman" pitchFamily="18" charset="0"/>
                <a:ea typeface="黑体" pitchFamily="49" charset="-122"/>
                <a:sym typeface="黑体" pitchFamily="49" charset="-122"/>
              </a:rPr>
              <a:t>channel estimator</a:t>
            </a:r>
          </a:p>
        </p:txBody>
      </p:sp>
      <p:graphicFrame>
        <p:nvGraphicFramePr>
          <p:cNvPr id="26" name="对象 25">
            <a:hlinkClick r:id="" action="ppaction://ole?verb=0"/>
          </p:cNvPr>
          <p:cNvGraphicFramePr>
            <a:graphicFrameLocks noChangeAspect="1"/>
          </p:cNvGraphicFramePr>
          <p:nvPr/>
        </p:nvGraphicFramePr>
        <p:xfrm>
          <a:off x="2286000" y="3581400"/>
          <a:ext cx="2854325" cy="662305"/>
        </p:xfrm>
        <a:graphic>
          <a:graphicData uri="http://schemas.openxmlformats.org/presentationml/2006/ole">
            <mc:AlternateContent xmlns:mc="http://schemas.openxmlformats.org/markup-compatibility/2006">
              <mc:Choice xmlns:v="urn:schemas-microsoft-com:vml" Requires="v">
                <p:oleObj spid="_x0000_s22685" r:id="rId6" imgW="1459865" imgH="292100" progId="Equation.KSEE3">
                  <p:embed/>
                </p:oleObj>
              </mc:Choice>
              <mc:Fallback>
                <p:oleObj r:id="rId6" imgW="1459865" imgH="292100" progId="Equation.KSEE3">
                  <p:embed/>
                  <p:pic>
                    <p:nvPicPr>
                      <p:cNvPr id="0" name="图片 1025"/>
                      <p:cNvPicPr/>
                      <p:nvPr/>
                    </p:nvPicPr>
                    <p:blipFill>
                      <a:blip r:embed="rId7"/>
                      <a:stretch>
                        <a:fillRect/>
                      </a:stretch>
                    </p:blipFill>
                    <p:spPr>
                      <a:xfrm>
                        <a:off x="2286000" y="3581400"/>
                        <a:ext cx="2854325" cy="662305"/>
                      </a:xfrm>
                      <a:prstGeom prst="rect">
                        <a:avLst/>
                      </a:prstGeom>
                    </p:spPr>
                  </p:pic>
                </p:oleObj>
              </mc:Fallback>
            </mc:AlternateContent>
          </a:graphicData>
        </a:graphic>
      </p:graphicFrame>
      <p:graphicFrame>
        <p:nvGraphicFramePr>
          <p:cNvPr id="29" name="内容占位符 28">
            <a:hlinkClick r:id="" action="ppaction://ole?verb=0"/>
          </p:cNvPr>
          <p:cNvGraphicFramePr>
            <a:graphicFrameLocks noGrp="1" noChangeAspect="1"/>
          </p:cNvGraphicFramePr>
          <p:nvPr>
            <p:ph idx="1"/>
          </p:nvPr>
        </p:nvGraphicFramePr>
        <p:xfrm>
          <a:off x="2285683" y="4190683"/>
          <a:ext cx="4642485" cy="633730"/>
        </p:xfrm>
        <a:graphic>
          <a:graphicData uri="http://schemas.openxmlformats.org/presentationml/2006/ole">
            <mc:AlternateContent xmlns:mc="http://schemas.openxmlformats.org/markup-compatibility/2006">
              <mc:Choice xmlns:v="urn:schemas-microsoft-com:vml" Requires="v">
                <p:oleObj spid="_x0000_s22686" r:id="rId8" imgW="2374265" imgH="279400" progId="Equation.KSEE3">
                  <p:embed/>
                </p:oleObj>
              </mc:Choice>
              <mc:Fallback>
                <p:oleObj r:id="rId8" imgW="2374265" imgH="279400" progId="Equation.KSEE3">
                  <p:embed/>
                  <p:pic>
                    <p:nvPicPr>
                      <p:cNvPr id="0" name="图片 1025"/>
                      <p:cNvPicPr/>
                      <p:nvPr/>
                    </p:nvPicPr>
                    <p:blipFill>
                      <a:blip r:embed="rId9"/>
                      <a:stretch>
                        <a:fillRect/>
                      </a:stretch>
                    </p:blipFill>
                    <p:spPr>
                      <a:xfrm>
                        <a:off x="2285683" y="4190683"/>
                        <a:ext cx="4642485" cy="63373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圆角矩形 4"/>
          <p:cNvSpPr/>
          <p:nvPr/>
        </p:nvSpPr>
        <p:spPr>
          <a:xfrm>
            <a:off x="1087307" y="2191385"/>
            <a:ext cx="7164705" cy="727710"/>
          </a:xfrm>
          <a:prstGeom prst="roundRect">
            <a:avLst>
              <a:gd name="adj" fmla="val 16667"/>
            </a:avLst>
          </a:prstGeom>
          <a:solidFill>
            <a:schemeClr val="bg1"/>
          </a:solidFill>
          <a:ln w="31750" cap="flat" cmpd="sng">
            <a:solidFill>
              <a:srgbClr val="0070C0"/>
            </a:solidFill>
            <a:prstDash val="solid"/>
            <a:miter/>
            <a:headEnd type="none" w="med" len="med"/>
            <a:tailEnd type="none" w="med" len="med"/>
          </a:ln>
        </p:spPr>
        <p:txBody>
          <a:bodyPr anchor="t"/>
          <a:lstStyle/>
          <a:p>
            <a:pPr lvl="0" eaLnBrk="0" hangingPunct="0"/>
            <a:endParaRPr lang="en-US" altLang="zh-CN" sz="1800" dirty="0">
              <a:solidFill>
                <a:srgbClr val="003366"/>
              </a:solidFill>
              <a:latin typeface="Arial" pitchFamily="34" charset="0"/>
              <a:ea typeface="宋体" pitchFamily="2" charset="-122"/>
              <a:sym typeface="Arial" pitchFamily="34" charset="0"/>
            </a:endParaRPr>
          </a:p>
        </p:txBody>
      </p:sp>
      <p:sp>
        <p:nvSpPr>
          <p:cNvPr id="26" name="Rectangle 3"/>
          <p:cNvSpPr txBox="1">
            <a:spLocks noChangeArrowheads="1"/>
          </p:cNvSpPr>
          <p:nvPr/>
        </p:nvSpPr>
        <p:spPr bwMode="auto">
          <a:xfrm>
            <a:off x="70485" y="1219835"/>
            <a:ext cx="6565265" cy="684530"/>
          </a:xfrm>
          <a:prstGeom prst="rect">
            <a:avLst/>
          </a:prstGeom>
          <a:noFill/>
          <a:ln w="9525">
            <a:noFill/>
            <a:miter lim="800000"/>
          </a:ln>
        </p:spPr>
        <p:txBody>
          <a:bodyPr/>
          <a:lstStyle/>
          <a:p>
            <a:pPr marL="342900" indent="-342900" eaLnBrk="1" hangingPunct="1">
              <a:spcBef>
                <a:spcPct val="20000"/>
              </a:spcBef>
              <a:buClr>
                <a:srgbClr val="000000"/>
              </a:buClr>
              <a:buFont typeface="Wingdings" pitchFamily="2" charset="2"/>
              <a:buChar char="l"/>
              <a:defRPr/>
            </a:pPr>
            <a:r>
              <a:rPr lang="en-US" altLang="zh-CN" sz="2800" b="1" kern="0" dirty="0" smtClean="0">
                <a:solidFill>
                  <a:srgbClr val="000000"/>
                </a:solidFill>
                <a:latin typeface="Times New Roman" pitchFamily="18" charset="0"/>
                <a:sym typeface="Wingdings" pitchFamily="2" charset="2"/>
              </a:rPr>
              <a:t>SCS-based </a:t>
            </a:r>
            <a:r>
              <a:rPr lang="en-US" altLang="zh-CN" sz="2800" b="1" kern="0" dirty="0" smtClean="0">
                <a:solidFill>
                  <a:srgbClr val="FF0000"/>
                </a:solidFill>
                <a:latin typeface="Times New Roman" pitchFamily="18" charset="0"/>
                <a:sym typeface="Wingdings" pitchFamily="2" charset="2"/>
              </a:rPr>
              <a:t>non-orthogonal </a:t>
            </a:r>
            <a:r>
              <a:rPr lang="en-US" altLang="zh-CN" sz="2800" b="1" kern="0" dirty="0" smtClean="0">
                <a:solidFill>
                  <a:srgbClr val="000000"/>
                </a:solidFill>
                <a:latin typeface="Times New Roman" pitchFamily="18" charset="0"/>
                <a:sym typeface="Wingdings" pitchFamily="2" charset="2"/>
              </a:rPr>
              <a:t>pilot design </a:t>
            </a:r>
          </a:p>
          <a:p>
            <a:pPr marL="800100" lvl="1" indent="-342900" eaLnBrk="1" hangingPunct="1">
              <a:spcBef>
                <a:spcPct val="20000"/>
              </a:spcBef>
              <a:buClr>
                <a:srgbClr val="000000"/>
              </a:buClr>
              <a:buFont typeface="Wingdings" charset="0"/>
              <a:buChar char="n"/>
              <a:defRPr/>
            </a:pPr>
            <a:r>
              <a:rPr lang="en-US" altLang="zh-CN" b="1" kern="0" dirty="0" smtClean="0">
                <a:solidFill>
                  <a:srgbClr val="000000"/>
                </a:solidFill>
                <a:latin typeface="Times New Roman" pitchFamily="18" charset="0"/>
                <a:sym typeface="Wingdings" pitchFamily="2" charset="2"/>
              </a:rPr>
              <a:t>How to design pilot signal</a:t>
            </a:r>
            <a:r>
              <a:rPr lang="en-US" altLang="zh-CN" kern="0" dirty="0" smtClean="0">
                <a:solidFill>
                  <a:srgbClr val="000000"/>
                </a:solidFill>
                <a:latin typeface="Times New Roman" pitchFamily="18" charset="0"/>
                <a:sym typeface="Wingdings" pitchFamily="2" charset="2"/>
              </a:rPr>
              <a:t>           </a:t>
            </a:r>
          </a:p>
          <a:p>
            <a:pPr marL="800100" lvl="1" indent="-342900" eaLnBrk="1" hangingPunct="1">
              <a:spcBef>
                <a:spcPct val="20000"/>
              </a:spcBef>
              <a:buClr>
                <a:srgbClr val="000000"/>
              </a:buClr>
              <a:buFont typeface="Wingdings" charset="0"/>
              <a:buChar char="n"/>
              <a:defRPr/>
            </a:pPr>
            <a:endParaRPr lang="en-US" altLang="zh-CN" sz="2400" b="1" kern="0" dirty="0" smtClean="0">
              <a:solidFill>
                <a:srgbClr val="000000"/>
              </a:solidFill>
              <a:latin typeface="Times New Roman" pitchFamily="18" charset="0"/>
              <a:sym typeface="Wingdings" pitchFamily="2" charset="2"/>
            </a:endParaRPr>
          </a:p>
          <a:p>
            <a:pPr marL="800100" lvl="1" indent="-342900" eaLnBrk="1" hangingPunct="1">
              <a:spcBef>
                <a:spcPct val="20000"/>
              </a:spcBef>
              <a:buClr>
                <a:srgbClr val="000000"/>
              </a:buClr>
              <a:buFont typeface="Wingdings" charset="0"/>
              <a:buChar char="n"/>
              <a:defRPr/>
            </a:pPr>
            <a:endParaRPr lang="en-US" altLang="zh-CN" sz="2400" b="1" kern="0" dirty="0" smtClean="0">
              <a:solidFill>
                <a:srgbClr val="000000"/>
              </a:solidFill>
              <a:latin typeface="Times New Roman" pitchFamily="18" charset="0"/>
              <a:sym typeface="Wingdings" pitchFamily="2" charset="2"/>
            </a:endParaRPr>
          </a:p>
          <a:p>
            <a:pPr marL="800100" lvl="1" indent="-342900" eaLnBrk="1" hangingPunct="1">
              <a:spcBef>
                <a:spcPct val="20000"/>
              </a:spcBef>
              <a:buClr>
                <a:srgbClr val="000000"/>
              </a:buClr>
              <a:buFont typeface="Wingdings" charset="0"/>
              <a:buChar char="n"/>
              <a:defRPr/>
            </a:pPr>
            <a:endParaRPr lang="en-US" altLang="zh-CN" sz="2400" b="1" kern="0" dirty="0" smtClean="0">
              <a:solidFill>
                <a:srgbClr val="000000"/>
              </a:solidFill>
              <a:latin typeface="Times New Roman" pitchFamily="18" charset="0"/>
              <a:sym typeface="Wingdings" pitchFamily="2" charset="2"/>
            </a:endParaRPr>
          </a:p>
          <a:p>
            <a:pPr marL="800100" lvl="1" indent="-342900" eaLnBrk="1" hangingPunct="1">
              <a:spcBef>
                <a:spcPct val="20000"/>
              </a:spcBef>
              <a:buClr>
                <a:srgbClr val="000000"/>
              </a:buClr>
              <a:buFont typeface="Wingdings" charset="0"/>
              <a:buChar char="n"/>
              <a:defRPr/>
            </a:pPr>
            <a:endParaRPr lang="en-US" altLang="zh-CN" sz="2400" b="1" kern="0" dirty="0" smtClean="0">
              <a:solidFill>
                <a:srgbClr val="000000"/>
              </a:solidFill>
              <a:latin typeface="Times New Roman" pitchFamily="18" charset="0"/>
              <a:sym typeface="Wingdings" pitchFamily="2" charset="2"/>
            </a:endParaRPr>
          </a:p>
          <a:p>
            <a:pPr marL="800100" lvl="1" indent="-342900" eaLnBrk="1" hangingPunct="1">
              <a:spcBef>
                <a:spcPct val="20000"/>
              </a:spcBef>
              <a:buClr>
                <a:srgbClr val="000000"/>
              </a:buClr>
              <a:buFont typeface="Wingdings" charset="0"/>
              <a:buChar char="n"/>
              <a:defRPr/>
            </a:pPr>
            <a:endParaRPr lang="en-US" altLang="zh-CN" sz="2400" b="1" kern="0" dirty="0" smtClean="0">
              <a:solidFill>
                <a:srgbClr val="000000"/>
              </a:solidFill>
              <a:latin typeface="Times New Roman" pitchFamily="18" charset="0"/>
              <a:sym typeface="Wingdings" pitchFamily="2" charset="2"/>
            </a:endParaRPr>
          </a:p>
          <a:p>
            <a:pPr marL="800100" lvl="1" indent="-342900" eaLnBrk="1" hangingPunct="1">
              <a:spcBef>
                <a:spcPct val="20000"/>
              </a:spcBef>
              <a:buClr>
                <a:srgbClr val="000000"/>
              </a:buClr>
              <a:buFont typeface="Wingdings" charset="0"/>
              <a:buChar char="n"/>
              <a:defRPr/>
            </a:pPr>
            <a:endParaRPr lang="en-US" altLang="zh-CN" sz="2400" b="1" kern="0" dirty="0" smtClean="0">
              <a:solidFill>
                <a:srgbClr val="000000"/>
              </a:solidFill>
              <a:latin typeface="Times New Roman" pitchFamily="18" charset="0"/>
              <a:sym typeface="Wingdings" pitchFamily="2" charset="2"/>
            </a:endParaRPr>
          </a:p>
          <a:p>
            <a:pPr lvl="1" indent="0" eaLnBrk="1" hangingPunct="1">
              <a:spcBef>
                <a:spcPct val="20000"/>
              </a:spcBef>
              <a:buClr>
                <a:srgbClr val="000000"/>
              </a:buClr>
              <a:buFont typeface="Wingdings" charset="0"/>
              <a:buNone/>
              <a:defRPr/>
            </a:pPr>
            <a:endParaRPr lang="en-US" altLang="zh-CN" kern="0" dirty="0" smtClean="0">
              <a:solidFill>
                <a:srgbClr val="000000"/>
              </a:solidFill>
              <a:latin typeface="Times New Roman" pitchFamily="18" charset="0"/>
            </a:endParaRPr>
          </a:p>
        </p:txBody>
      </p:sp>
      <p:sp>
        <p:nvSpPr>
          <p:cNvPr id="6" name="标题 5"/>
          <p:cNvSpPr>
            <a:spLocks noGrp="1"/>
          </p:cNvSpPr>
          <p:nvPr>
            <p:ph type="title"/>
          </p:nvPr>
        </p:nvSpPr>
        <p:spPr/>
        <p:txBody>
          <a:bodyPr/>
          <a:lstStyle/>
          <a:p>
            <a:r>
              <a:rPr lang="en-US" altLang="zh-CN" dirty="0" smtClean="0">
                <a:latin typeface="Times New Roman" pitchFamily="18" charset="0"/>
              </a:rPr>
              <a:t>Proposed Scheme</a:t>
            </a:r>
          </a:p>
        </p:txBody>
      </p:sp>
      <p:graphicFrame>
        <p:nvGraphicFramePr>
          <p:cNvPr id="2" name="对象 1"/>
          <p:cNvGraphicFramePr>
            <a:graphicFrameLocks noChangeAspect="1"/>
          </p:cNvGraphicFramePr>
          <p:nvPr>
            <p:extLst>
              <p:ext uri="{D42A27DB-BD31-4B8C-83A1-F6EECF244321}">
                <p14:modId xmlns:p14="http://schemas.microsoft.com/office/powerpoint/2010/main" val="4204815658"/>
              </p:ext>
            </p:extLst>
          </p:nvPr>
        </p:nvGraphicFramePr>
        <p:xfrm>
          <a:off x="2382707" y="2209800"/>
          <a:ext cx="4305300" cy="681355"/>
        </p:xfrm>
        <a:graphic>
          <a:graphicData uri="http://schemas.openxmlformats.org/presentationml/2006/ole">
            <mc:AlternateContent xmlns:mc="http://schemas.openxmlformats.org/markup-compatibility/2006">
              <mc:Choice xmlns:v="urn:schemas-microsoft-com:vml" Requires="v">
                <p:oleObj spid="_x0000_s279096" name="Equation" r:id="rId4" imgW="2806700" imgH="444500" progId="Equation.DSMT4">
                  <p:embed/>
                </p:oleObj>
              </mc:Choice>
              <mc:Fallback>
                <p:oleObj name="Equation" r:id="rId4" imgW="2806700" imgH="444500" progId="Equation.DSMT4">
                  <p:embed/>
                  <p:pic>
                    <p:nvPicPr>
                      <p:cNvPr id="0" name="图片 278532"/>
                      <p:cNvPicPr/>
                      <p:nvPr/>
                    </p:nvPicPr>
                    <p:blipFill>
                      <a:blip r:embed="rId5"/>
                      <a:stretch>
                        <a:fillRect/>
                      </a:stretch>
                    </p:blipFill>
                    <p:spPr>
                      <a:xfrm>
                        <a:off x="2382707" y="2209800"/>
                        <a:ext cx="4305300" cy="681355"/>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100801947"/>
              </p:ext>
            </p:extLst>
          </p:nvPr>
        </p:nvGraphicFramePr>
        <p:xfrm>
          <a:off x="4606744" y="2196465"/>
          <a:ext cx="50165" cy="17780"/>
        </p:xfrm>
        <a:graphic>
          <a:graphicData uri="http://schemas.openxmlformats.org/presentationml/2006/ole">
            <mc:AlternateContent xmlns:mc="http://schemas.openxmlformats.org/markup-compatibility/2006">
              <mc:Choice xmlns:v="urn:schemas-microsoft-com:vml" Requires="v">
                <p:oleObj spid="_x0000_s279097" name="Equation" r:id="rId6" imgW="698500" imgH="241300" progId="Equation.DSMT4">
                  <p:embed/>
                </p:oleObj>
              </mc:Choice>
              <mc:Fallback>
                <p:oleObj name="Equation" r:id="rId6" imgW="698500" imgH="241300" progId="Equation.DSMT4">
                  <p:embed/>
                  <p:pic>
                    <p:nvPicPr>
                      <p:cNvPr id="0" name="图片 278533"/>
                      <p:cNvPicPr/>
                      <p:nvPr/>
                    </p:nvPicPr>
                    <p:blipFill>
                      <a:blip r:embed="rId7"/>
                      <a:stretch>
                        <a:fillRect/>
                      </a:stretch>
                    </p:blipFill>
                    <p:spPr>
                      <a:xfrm>
                        <a:off x="4606744" y="2196465"/>
                        <a:ext cx="50165" cy="17780"/>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459223466"/>
              </p:ext>
            </p:extLst>
          </p:nvPr>
        </p:nvGraphicFramePr>
        <p:xfrm>
          <a:off x="5888482" y="2182826"/>
          <a:ext cx="60325" cy="19685"/>
        </p:xfrm>
        <a:graphic>
          <a:graphicData uri="http://schemas.openxmlformats.org/presentationml/2006/ole">
            <mc:AlternateContent xmlns:mc="http://schemas.openxmlformats.org/markup-compatibility/2006">
              <mc:Choice xmlns:v="urn:schemas-microsoft-com:vml" Requires="v">
                <p:oleObj spid="_x0000_s279098" name="Equation" r:id="rId8" imgW="876300" imgH="279400" progId="Equation.DSMT4">
                  <p:embed/>
                </p:oleObj>
              </mc:Choice>
              <mc:Fallback>
                <p:oleObj name="Equation" r:id="rId8" imgW="876300" imgH="279400" progId="Equation.DSMT4">
                  <p:embed/>
                  <p:pic>
                    <p:nvPicPr>
                      <p:cNvPr id="0" name="图片 278534"/>
                      <p:cNvPicPr/>
                      <p:nvPr/>
                    </p:nvPicPr>
                    <p:blipFill>
                      <a:blip r:embed="rId9"/>
                      <a:stretch>
                        <a:fillRect/>
                      </a:stretch>
                    </p:blipFill>
                    <p:spPr>
                      <a:xfrm>
                        <a:off x="5888482" y="2182826"/>
                        <a:ext cx="60325" cy="19685"/>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1810341417"/>
              </p:ext>
            </p:extLst>
          </p:nvPr>
        </p:nvGraphicFramePr>
        <p:xfrm>
          <a:off x="7327452" y="2247900"/>
          <a:ext cx="15875" cy="13970"/>
        </p:xfrm>
        <a:graphic>
          <a:graphicData uri="http://schemas.openxmlformats.org/presentationml/2006/ole">
            <mc:AlternateContent xmlns:mc="http://schemas.openxmlformats.org/markup-compatibility/2006">
              <mc:Choice xmlns:v="urn:schemas-microsoft-com:vml" Requires="v">
                <p:oleObj spid="_x0000_s279099" name="Equation" r:id="rId10" imgW="228600" imgH="203200" progId="Equation.DSMT4">
                  <p:embed/>
                </p:oleObj>
              </mc:Choice>
              <mc:Fallback>
                <p:oleObj name="Equation" r:id="rId10" imgW="228600" imgH="203200" progId="Equation.DSMT4">
                  <p:embed/>
                  <p:pic>
                    <p:nvPicPr>
                      <p:cNvPr id="0" name="对象 3"/>
                      <p:cNvPicPr>
                        <a:picLocks noChangeAspect="1" noChangeArrowheads="1"/>
                      </p:cNvPicPr>
                      <p:nvPr/>
                    </p:nvPicPr>
                    <p:blipFill>
                      <a:blip r:embed="rId11"/>
                      <a:srcRect/>
                      <a:stretch>
                        <a:fillRect/>
                      </a:stretch>
                    </p:blipFill>
                    <p:spPr bwMode="auto">
                      <a:xfrm>
                        <a:off x="7327452" y="2247900"/>
                        <a:ext cx="15875" cy="1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文本框 6"/>
          <p:cNvSpPr txBox="1"/>
          <p:nvPr/>
        </p:nvSpPr>
        <p:spPr>
          <a:xfrm>
            <a:off x="1087307" y="2286000"/>
            <a:ext cx="1459865" cy="457200"/>
          </a:xfrm>
          <a:prstGeom prst="rect">
            <a:avLst/>
          </a:prstGeom>
          <a:noFill/>
        </p:spPr>
        <p:txBody>
          <a:bodyPr wrap="none" rtlCol="0" anchor="t">
            <a:spAutoFit/>
          </a:bodyPr>
          <a:lstStyle/>
          <a:p>
            <a:pPr lvl="0" eaLnBrk="0" hangingPunct="0"/>
            <a:r>
              <a:rPr lang="en-US" altLang="zh-CN" sz="2000" b="1" dirty="0">
                <a:solidFill>
                  <a:srgbClr val="003366"/>
                </a:solidFill>
                <a:latin typeface="Times New Roman" pitchFamily="18" charset="0"/>
                <a:sym typeface="Arial" pitchFamily="34" charset="0"/>
              </a:rPr>
              <a:t>Problem 1</a:t>
            </a:r>
            <a:r>
              <a:rPr lang="en-US" altLang="zh-CN" b="1" dirty="0">
                <a:solidFill>
                  <a:srgbClr val="003366"/>
                </a:solidFill>
                <a:latin typeface="Times New Roman" pitchFamily="18" charset="0"/>
                <a:sym typeface="Arial" pitchFamily="34" charset="0"/>
              </a:rPr>
              <a:t>.</a:t>
            </a:r>
            <a:r>
              <a:rPr lang="en-US" altLang="zh-CN" dirty="0">
                <a:solidFill>
                  <a:srgbClr val="003366"/>
                </a:solidFill>
                <a:latin typeface="Arial" pitchFamily="34" charset="0"/>
                <a:sym typeface="Arial" pitchFamily="34" charset="0"/>
              </a:rPr>
              <a:t> </a:t>
            </a:r>
            <a:endParaRPr lang="zh-CN" altLang="en-US"/>
          </a:p>
        </p:txBody>
      </p:sp>
      <p:sp>
        <p:nvSpPr>
          <p:cNvPr id="8" name="圆角矩形 4"/>
          <p:cNvSpPr/>
          <p:nvPr/>
        </p:nvSpPr>
        <p:spPr>
          <a:xfrm>
            <a:off x="1067435" y="3049270"/>
            <a:ext cx="7193280" cy="2727325"/>
          </a:xfrm>
          <a:prstGeom prst="roundRect">
            <a:avLst>
              <a:gd name="adj" fmla="val 8637"/>
            </a:avLst>
          </a:prstGeom>
          <a:solidFill>
            <a:schemeClr val="bg1"/>
          </a:solidFill>
          <a:ln w="31750" cap="flat" cmpd="sng">
            <a:solidFill>
              <a:srgbClr val="0070C0"/>
            </a:solidFill>
            <a:prstDash val="solid"/>
            <a:miter/>
            <a:headEnd type="none" w="med" len="med"/>
            <a:tailEnd type="none" w="med" len="med"/>
          </a:ln>
        </p:spPr>
        <p:txBody>
          <a:bodyPr anchor="t">
            <a:noAutofit/>
          </a:bodyPr>
          <a:lstStyle/>
          <a:p>
            <a:pPr lvl="0" algn="l"/>
            <a:endParaRPr lang="en-US" altLang="zh-CN" sz="1800" dirty="0">
              <a:solidFill>
                <a:srgbClr val="003366"/>
              </a:solidFill>
              <a:latin typeface="Arial" pitchFamily="34" charset="0"/>
              <a:sym typeface="Arial" pitchFamily="34" charset="0"/>
            </a:endParaRPr>
          </a:p>
        </p:txBody>
      </p:sp>
      <p:sp>
        <p:nvSpPr>
          <p:cNvPr id="9" name="文本框 8"/>
          <p:cNvSpPr txBox="1"/>
          <p:nvPr/>
        </p:nvSpPr>
        <p:spPr>
          <a:xfrm>
            <a:off x="1071245" y="3165475"/>
            <a:ext cx="7147560" cy="2438400"/>
          </a:xfrm>
          <a:prstGeom prst="rect">
            <a:avLst/>
          </a:prstGeom>
          <a:noFill/>
        </p:spPr>
        <p:txBody>
          <a:bodyPr wrap="square" rtlCol="0" anchor="t">
            <a:spAutoFit/>
          </a:bodyPr>
          <a:lstStyle/>
          <a:p>
            <a:pPr lvl="0" algn="just" eaLnBrk="0" hangingPunct="0"/>
            <a:r>
              <a:rPr lang="en-US" altLang="zh-CN" sz="2000" b="1" dirty="0">
                <a:solidFill>
                  <a:srgbClr val="000000"/>
                </a:solidFill>
                <a:latin typeface="Times New Roman" pitchFamily="18" charset="0"/>
                <a:sym typeface="Arial" pitchFamily="34" charset="0"/>
              </a:rPr>
              <a:t>Theorem 1. </a:t>
            </a:r>
            <a:r>
              <a:rPr lang="en-US" altLang="zh-CN" sz="2000" dirty="0" smtClean="0">
                <a:solidFill>
                  <a:srgbClr val="000000"/>
                </a:solidFill>
                <a:latin typeface="Times New Roman" pitchFamily="18" charset="0"/>
                <a:sym typeface="Arial" pitchFamily="34" charset="0"/>
              </a:rPr>
              <a:t>For                , </a:t>
            </a:r>
            <a:r>
              <a:rPr lang="en-US" altLang="zh-CN" sz="2000" dirty="0">
                <a:solidFill>
                  <a:srgbClr val="000000"/>
                </a:solidFill>
                <a:latin typeface="Times New Roman" pitchFamily="18" charset="0"/>
                <a:sym typeface="Arial" pitchFamily="34" charset="0"/>
              </a:rPr>
              <a:t>whose elements obey an i.i.d. continuous distribution, there exist full rank matrices      for 2</a:t>
            </a:r>
            <a:r>
              <a:rPr lang="en-US" altLang="zh-CN" sz="2000" i="1" dirty="0">
                <a:solidFill>
                  <a:srgbClr val="000000"/>
                </a:solidFill>
                <a:latin typeface="Times New Roman" pitchFamily="18" charset="0"/>
                <a:sym typeface="Arial" pitchFamily="34" charset="0"/>
              </a:rPr>
              <a:t>≤ p ≤P </a:t>
            </a:r>
            <a:r>
              <a:rPr lang="en-US" altLang="zh-CN" sz="2000" dirty="0">
                <a:solidFill>
                  <a:srgbClr val="000000"/>
                </a:solidFill>
                <a:latin typeface="Times New Roman" pitchFamily="18" charset="0"/>
                <a:sym typeface="Arial" pitchFamily="34" charset="0"/>
              </a:rPr>
              <a:t>satisfying                             </a:t>
            </a:r>
            <a:r>
              <a:rPr lang="en-US" altLang="zh-CN" sz="2000" dirty="0" smtClean="0">
                <a:solidFill>
                  <a:srgbClr val="000000"/>
                </a:solidFill>
                <a:latin typeface="Times New Roman" pitchFamily="18" charset="0"/>
                <a:sym typeface="Arial" pitchFamily="34" charset="0"/>
              </a:rPr>
              <a:t>if </a:t>
            </a:r>
            <a:r>
              <a:rPr lang="en-US" altLang="zh-CN" sz="2000" dirty="0">
                <a:solidFill>
                  <a:srgbClr val="000000"/>
                </a:solidFill>
                <a:latin typeface="Times New Roman" pitchFamily="18" charset="0"/>
                <a:sym typeface="Arial" pitchFamily="34" charset="0"/>
              </a:rPr>
              <a:t>we select           as the bridge, </a:t>
            </a:r>
            <a:r>
              <a:rPr lang="en-US" altLang="zh-CN" sz="2000" dirty="0" smtClean="0">
                <a:solidFill>
                  <a:srgbClr val="000000"/>
                </a:solidFill>
                <a:latin typeface="Times New Roman" pitchFamily="18" charset="0"/>
                <a:sym typeface="Arial" pitchFamily="34" charset="0"/>
              </a:rPr>
              <a:t>     is </a:t>
            </a:r>
            <a:r>
              <a:rPr lang="en-US" altLang="zh-CN" sz="2000" dirty="0">
                <a:solidFill>
                  <a:srgbClr val="000000"/>
                </a:solidFill>
                <a:latin typeface="Times New Roman" pitchFamily="18" charset="0"/>
                <a:sym typeface="Arial" pitchFamily="34" charset="0"/>
              </a:rPr>
              <a:t>the common support set. Consequently, </a:t>
            </a:r>
            <a:r>
              <a:rPr lang="en-US" altLang="zh-CN" sz="2000" b="1" dirty="0">
                <a:solidFill>
                  <a:srgbClr val="000000"/>
                </a:solidFill>
                <a:latin typeface="Times New Roman" pitchFamily="18" charset="0"/>
                <a:sym typeface="Arial" pitchFamily="34" charset="0"/>
              </a:rPr>
              <a:t>x</a:t>
            </a:r>
            <a:r>
              <a:rPr lang="en-US" altLang="zh-CN" sz="2000" i="1" baseline="-25000" dirty="0">
                <a:solidFill>
                  <a:srgbClr val="000000"/>
                </a:solidFill>
                <a:uFillTx/>
                <a:latin typeface="Times New Roman" pitchFamily="18" charset="0"/>
                <a:sym typeface="Arial" pitchFamily="34" charset="0"/>
              </a:rPr>
              <a:t>p</a:t>
            </a:r>
            <a:r>
              <a:rPr lang="en-US" altLang="zh-CN" sz="2000" dirty="0">
                <a:solidFill>
                  <a:srgbClr val="000000"/>
                </a:solidFill>
                <a:latin typeface="Times New Roman" pitchFamily="18" charset="0"/>
                <a:sym typeface="Arial" pitchFamily="34" charset="0"/>
              </a:rPr>
              <a:t> for 1</a:t>
            </a:r>
            <a:r>
              <a:rPr lang="en-US" altLang="zh-CN" sz="2000" i="1" dirty="0">
                <a:solidFill>
                  <a:srgbClr val="000000"/>
                </a:solidFill>
                <a:latin typeface="Times New Roman" pitchFamily="18" charset="0"/>
                <a:sym typeface="Arial" pitchFamily="34" charset="0"/>
              </a:rPr>
              <a:t>≤ p ≤P</a:t>
            </a:r>
            <a:r>
              <a:rPr lang="en-US" altLang="zh-CN" sz="2000" dirty="0">
                <a:solidFill>
                  <a:srgbClr val="000000"/>
                </a:solidFill>
                <a:latin typeface="Times New Roman" pitchFamily="18" charset="0"/>
                <a:sym typeface="Arial" pitchFamily="34" charset="0"/>
              </a:rPr>
              <a:t> will be the unique solution of problem 1 if </a:t>
            </a:r>
          </a:p>
          <a:p>
            <a:pPr lvl="0" algn="just" eaLnBrk="0" hangingPunct="0"/>
            <a:endParaRPr lang="en-US" altLang="zh-CN" sz="2000" dirty="0">
              <a:solidFill>
                <a:srgbClr val="000000"/>
              </a:solidFill>
              <a:latin typeface="Times New Roman" pitchFamily="18" charset="0"/>
              <a:sym typeface="Arial" pitchFamily="34" charset="0"/>
            </a:endParaRPr>
          </a:p>
          <a:p>
            <a:pPr lvl="0" algn="just" eaLnBrk="0" hangingPunct="0"/>
            <a:r>
              <a:rPr lang="en-US" altLang="zh-CN" sz="1400" dirty="0">
                <a:solidFill>
                  <a:srgbClr val="000000"/>
                </a:solidFill>
                <a:latin typeface="Times New Roman" pitchFamily="18" charset="0"/>
                <a:sym typeface="Arial" pitchFamily="34" charset="0"/>
              </a:rPr>
              <a:t> </a:t>
            </a:r>
          </a:p>
          <a:p>
            <a:pPr lvl="0" algn="just" eaLnBrk="0" hangingPunct="0"/>
            <a:r>
              <a:rPr lang="en-US" altLang="zh-CN" sz="2000" dirty="0">
                <a:solidFill>
                  <a:srgbClr val="000000"/>
                </a:solidFill>
                <a:latin typeface="Times New Roman" pitchFamily="18" charset="0"/>
                <a:sym typeface="Arial" pitchFamily="34" charset="0"/>
              </a:rPr>
              <a:t>where </a:t>
            </a:r>
          </a:p>
        </p:txBody>
      </p:sp>
      <p:graphicFrame>
        <p:nvGraphicFramePr>
          <p:cNvPr id="12" name="内容占位符 11"/>
          <p:cNvGraphicFramePr>
            <a:graphicFrameLocks noGrp="1" noChangeAspect="1"/>
          </p:cNvGraphicFramePr>
          <p:nvPr>
            <p:ph idx="1"/>
            <p:extLst>
              <p:ext uri="{D42A27DB-BD31-4B8C-83A1-F6EECF244321}">
                <p14:modId xmlns:p14="http://schemas.microsoft.com/office/powerpoint/2010/main" val="3154891253"/>
              </p:ext>
            </p:extLst>
          </p:nvPr>
        </p:nvGraphicFramePr>
        <p:xfrm>
          <a:off x="3114040" y="3219133"/>
          <a:ext cx="1305560" cy="370205"/>
        </p:xfrm>
        <a:graphic>
          <a:graphicData uri="http://schemas.openxmlformats.org/presentationml/2006/ole">
            <mc:AlternateContent xmlns:mc="http://schemas.openxmlformats.org/markup-compatibility/2006">
              <mc:Choice xmlns:v="urn:schemas-microsoft-com:vml" Requires="v">
                <p:oleObj spid="_x0000_s279100" name="Equation" r:id="rId12" imgW="850900" imgH="241300" progId="Equation.DSMT4">
                  <p:embed/>
                </p:oleObj>
              </mc:Choice>
              <mc:Fallback>
                <p:oleObj name="Equation" r:id="rId12" imgW="850900" imgH="241300" progId="Equation.DSMT4">
                  <p:embed/>
                  <p:pic>
                    <p:nvPicPr>
                      <p:cNvPr id="0" name="图片 278532"/>
                      <p:cNvPicPr/>
                      <p:nvPr/>
                    </p:nvPicPr>
                    <p:blipFill>
                      <a:blip r:embed="rId13"/>
                      <a:stretch>
                        <a:fillRect/>
                      </a:stretch>
                    </p:blipFill>
                    <p:spPr>
                      <a:xfrm>
                        <a:off x="3114040" y="3219133"/>
                        <a:ext cx="1305560" cy="370205"/>
                      </a:xfrm>
                      <a:prstGeom prst="rect">
                        <a:avLst/>
                      </a:prstGeom>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2269459244"/>
              </p:ext>
            </p:extLst>
          </p:nvPr>
        </p:nvGraphicFramePr>
        <p:xfrm>
          <a:off x="7239000" y="3886200"/>
          <a:ext cx="234315" cy="233680"/>
        </p:xfrm>
        <a:graphic>
          <a:graphicData uri="http://schemas.openxmlformats.org/presentationml/2006/ole">
            <mc:AlternateContent xmlns:mc="http://schemas.openxmlformats.org/markup-compatibility/2006">
              <mc:Choice xmlns:v="urn:schemas-microsoft-com:vml" Requires="v">
                <p:oleObj spid="_x0000_s279101" name="Equation" r:id="rId14" imgW="152400" imgH="152400" progId="Equation.DSMT4">
                  <p:embed/>
                </p:oleObj>
              </mc:Choice>
              <mc:Fallback>
                <p:oleObj name="Equation" r:id="rId14" imgW="152400" imgH="152400" progId="Equation.DSMT4">
                  <p:embed/>
                  <p:pic>
                    <p:nvPicPr>
                      <p:cNvPr id="0" name="图片 278532"/>
                      <p:cNvPicPr/>
                      <p:nvPr/>
                    </p:nvPicPr>
                    <p:blipFill>
                      <a:blip r:embed="rId15"/>
                      <a:stretch>
                        <a:fillRect/>
                      </a:stretch>
                    </p:blipFill>
                    <p:spPr>
                      <a:xfrm>
                        <a:off x="7239000" y="3886200"/>
                        <a:ext cx="234315" cy="233680"/>
                      </a:xfrm>
                      <a:prstGeom prst="rect">
                        <a:avLst/>
                      </a:prstGeom>
                    </p:spPr>
                  </p:pic>
                </p:oleObj>
              </mc:Fallback>
            </mc:AlternateContent>
          </a:graphicData>
        </a:graphic>
      </p:graphicFrame>
      <p:graphicFrame>
        <p:nvGraphicFramePr>
          <p:cNvPr id="24" name="对象 23"/>
          <p:cNvGraphicFramePr>
            <a:graphicFrameLocks noChangeAspect="1"/>
          </p:cNvGraphicFramePr>
          <p:nvPr/>
        </p:nvGraphicFramePr>
        <p:xfrm>
          <a:off x="6557010" y="3517583"/>
          <a:ext cx="370840" cy="370205"/>
        </p:xfrm>
        <a:graphic>
          <a:graphicData uri="http://schemas.openxmlformats.org/presentationml/2006/ole">
            <mc:AlternateContent xmlns:mc="http://schemas.openxmlformats.org/markup-compatibility/2006">
              <mc:Choice xmlns:v="urn:schemas-microsoft-com:vml" Requires="v">
                <p:oleObj spid="_x0000_s279102" name="Equation" r:id="rId16" imgW="241300" imgH="241300" progId="Equation.DSMT4">
                  <p:embed/>
                </p:oleObj>
              </mc:Choice>
              <mc:Fallback>
                <p:oleObj name="Equation" r:id="rId16" imgW="241300" imgH="241300" progId="Equation.DSMT4">
                  <p:embed/>
                  <p:pic>
                    <p:nvPicPr>
                      <p:cNvPr id="0" name="图片 278532"/>
                      <p:cNvPicPr/>
                      <p:nvPr/>
                    </p:nvPicPr>
                    <p:blipFill>
                      <a:blip r:embed="rId17"/>
                      <a:stretch>
                        <a:fillRect/>
                      </a:stretch>
                    </p:blipFill>
                    <p:spPr>
                      <a:xfrm>
                        <a:off x="6557010" y="3517583"/>
                        <a:ext cx="370840" cy="370205"/>
                      </a:xfrm>
                      <a:prstGeom prst="rect">
                        <a:avLst/>
                      </a:prstGeom>
                    </p:spPr>
                  </p:pic>
                </p:oleObj>
              </mc:Fallback>
            </mc:AlternateContent>
          </a:graphicData>
        </a:graphic>
      </p:graphicFrame>
      <p:graphicFrame>
        <p:nvGraphicFramePr>
          <p:cNvPr id="27" name="对象 26"/>
          <p:cNvGraphicFramePr>
            <a:graphicFrameLocks noChangeAspect="1"/>
          </p:cNvGraphicFramePr>
          <p:nvPr>
            <p:extLst>
              <p:ext uri="{D42A27DB-BD31-4B8C-83A1-F6EECF244321}">
                <p14:modId xmlns:p14="http://schemas.microsoft.com/office/powerpoint/2010/main" val="2339391782"/>
              </p:ext>
            </p:extLst>
          </p:nvPr>
        </p:nvGraphicFramePr>
        <p:xfrm>
          <a:off x="2173941" y="3785030"/>
          <a:ext cx="1793240" cy="448310"/>
        </p:xfrm>
        <a:graphic>
          <a:graphicData uri="http://schemas.openxmlformats.org/presentationml/2006/ole">
            <mc:AlternateContent xmlns:mc="http://schemas.openxmlformats.org/markup-compatibility/2006">
              <mc:Choice xmlns:v="urn:schemas-microsoft-com:vml" Requires="v">
                <p:oleObj spid="_x0000_s279103" name="Equation" r:id="rId18" imgW="1168400" imgH="292100" progId="Equation.DSMT4">
                  <p:embed/>
                </p:oleObj>
              </mc:Choice>
              <mc:Fallback>
                <p:oleObj name="Equation" r:id="rId18" imgW="1168400" imgH="292100" progId="Equation.DSMT4">
                  <p:embed/>
                  <p:pic>
                    <p:nvPicPr>
                      <p:cNvPr id="0" name="图片 278532"/>
                      <p:cNvPicPr/>
                      <p:nvPr/>
                    </p:nvPicPr>
                    <p:blipFill>
                      <a:blip r:embed="rId19"/>
                      <a:stretch>
                        <a:fillRect/>
                      </a:stretch>
                    </p:blipFill>
                    <p:spPr>
                      <a:xfrm>
                        <a:off x="2173941" y="3785030"/>
                        <a:ext cx="1793240" cy="448310"/>
                      </a:xfrm>
                      <a:prstGeom prst="rect">
                        <a:avLst/>
                      </a:prstGeom>
                    </p:spPr>
                  </p:pic>
                </p:oleObj>
              </mc:Fallback>
            </mc:AlternateContent>
          </a:graphicData>
        </a:graphic>
      </p:graphicFrame>
      <p:graphicFrame>
        <p:nvGraphicFramePr>
          <p:cNvPr id="29" name="对象 28"/>
          <p:cNvGraphicFramePr>
            <a:graphicFrameLocks noChangeAspect="1"/>
          </p:cNvGraphicFramePr>
          <p:nvPr>
            <p:extLst>
              <p:ext uri="{D42A27DB-BD31-4B8C-83A1-F6EECF244321}">
                <p14:modId xmlns:p14="http://schemas.microsoft.com/office/powerpoint/2010/main" val="1067983724"/>
              </p:ext>
            </p:extLst>
          </p:nvPr>
        </p:nvGraphicFramePr>
        <p:xfrm>
          <a:off x="5181600" y="3790950"/>
          <a:ext cx="624205" cy="389890"/>
        </p:xfrm>
        <a:graphic>
          <a:graphicData uri="http://schemas.openxmlformats.org/presentationml/2006/ole">
            <mc:AlternateContent xmlns:mc="http://schemas.openxmlformats.org/markup-compatibility/2006">
              <mc:Choice xmlns:v="urn:schemas-microsoft-com:vml" Requires="v">
                <p:oleObj spid="_x0000_s279104" name="Equation" r:id="rId20" imgW="405765" imgH="254000" progId="Equation.DSMT4">
                  <p:embed/>
                </p:oleObj>
              </mc:Choice>
              <mc:Fallback>
                <p:oleObj name="Equation" r:id="rId20" imgW="405765" imgH="254000" progId="Equation.DSMT4">
                  <p:embed/>
                  <p:pic>
                    <p:nvPicPr>
                      <p:cNvPr id="0" name="图片 278532"/>
                      <p:cNvPicPr/>
                      <p:nvPr/>
                    </p:nvPicPr>
                    <p:blipFill>
                      <a:blip r:embed="rId21"/>
                      <a:stretch>
                        <a:fillRect/>
                      </a:stretch>
                    </p:blipFill>
                    <p:spPr>
                      <a:xfrm>
                        <a:off x="5181600" y="3790950"/>
                        <a:ext cx="624205" cy="389890"/>
                      </a:xfrm>
                      <a:prstGeom prst="rect">
                        <a:avLst/>
                      </a:prstGeom>
                    </p:spPr>
                  </p:pic>
                </p:oleObj>
              </mc:Fallback>
            </mc:AlternateContent>
          </a:graphicData>
        </a:graphic>
      </p:graphicFrame>
      <p:graphicFrame>
        <p:nvGraphicFramePr>
          <p:cNvPr id="31" name="对象 30"/>
          <p:cNvGraphicFramePr>
            <a:graphicFrameLocks noChangeAspect="1"/>
          </p:cNvGraphicFramePr>
          <p:nvPr/>
        </p:nvGraphicFramePr>
        <p:xfrm>
          <a:off x="2896235" y="4800283"/>
          <a:ext cx="2727325" cy="429260"/>
        </p:xfrm>
        <a:graphic>
          <a:graphicData uri="http://schemas.openxmlformats.org/presentationml/2006/ole">
            <mc:AlternateContent xmlns:mc="http://schemas.openxmlformats.org/markup-compatibility/2006">
              <mc:Choice xmlns:v="urn:schemas-microsoft-com:vml" Requires="v">
                <p:oleObj spid="_x0000_s279105" name="Equation" r:id="rId22" imgW="1777365" imgH="279400" progId="Equation.DSMT4">
                  <p:embed/>
                </p:oleObj>
              </mc:Choice>
              <mc:Fallback>
                <p:oleObj name="Equation" r:id="rId22" imgW="1777365" imgH="279400" progId="Equation.DSMT4">
                  <p:embed/>
                  <p:pic>
                    <p:nvPicPr>
                      <p:cNvPr id="0" name="图片 278532"/>
                      <p:cNvPicPr/>
                      <p:nvPr/>
                    </p:nvPicPr>
                    <p:blipFill>
                      <a:blip r:embed="rId23"/>
                      <a:stretch>
                        <a:fillRect/>
                      </a:stretch>
                    </p:blipFill>
                    <p:spPr>
                      <a:xfrm>
                        <a:off x="2896235" y="4800283"/>
                        <a:ext cx="2727325" cy="429260"/>
                      </a:xfrm>
                      <a:prstGeom prst="rect">
                        <a:avLst/>
                      </a:prstGeom>
                    </p:spPr>
                  </p:pic>
                </p:oleObj>
              </mc:Fallback>
            </mc:AlternateContent>
          </a:graphicData>
        </a:graphic>
      </p:graphicFrame>
      <p:graphicFrame>
        <p:nvGraphicFramePr>
          <p:cNvPr id="33" name="对象 32"/>
          <p:cNvGraphicFramePr>
            <a:graphicFrameLocks noChangeAspect="1"/>
          </p:cNvGraphicFramePr>
          <p:nvPr/>
        </p:nvGraphicFramePr>
        <p:xfrm>
          <a:off x="1838960" y="5228908"/>
          <a:ext cx="2338705" cy="429260"/>
        </p:xfrm>
        <a:graphic>
          <a:graphicData uri="http://schemas.openxmlformats.org/presentationml/2006/ole">
            <mc:AlternateContent xmlns:mc="http://schemas.openxmlformats.org/markup-compatibility/2006">
              <mc:Choice xmlns:v="urn:schemas-microsoft-com:vml" Requires="v">
                <p:oleObj spid="_x0000_s279106" name="Equation" r:id="rId24" imgW="1524000" imgH="279400" progId="Equation.DSMT4">
                  <p:embed/>
                </p:oleObj>
              </mc:Choice>
              <mc:Fallback>
                <p:oleObj name="Equation" r:id="rId24" imgW="1524000" imgH="279400" progId="Equation.DSMT4">
                  <p:embed/>
                  <p:pic>
                    <p:nvPicPr>
                      <p:cNvPr id="0" name="图片 278532"/>
                      <p:cNvPicPr/>
                      <p:nvPr/>
                    </p:nvPicPr>
                    <p:blipFill>
                      <a:blip r:embed="rId25"/>
                      <a:stretch>
                        <a:fillRect/>
                      </a:stretch>
                    </p:blipFill>
                    <p:spPr>
                      <a:xfrm>
                        <a:off x="1838960" y="5228908"/>
                        <a:ext cx="2338705" cy="429260"/>
                      </a:xfrm>
                      <a:prstGeom prst="rect">
                        <a:avLst/>
                      </a:prstGeom>
                    </p:spPr>
                  </p:pic>
                </p:oleObj>
              </mc:Fallback>
            </mc:AlternateContent>
          </a:graphicData>
        </a:graphic>
      </p:graphicFrame>
      <p:sp>
        <p:nvSpPr>
          <p:cNvPr id="16388" name="矩形 14"/>
          <p:cNvSpPr/>
          <p:nvPr/>
        </p:nvSpPr>
        <p:spPr>
          <a:xfrm>
            <a:off x="478790" y="5901690"/>
            <a:ext cx="8286750" cy="602615"/>
          </a:xfrm>
          <a:prstGeom prst="rect">
            <a:avLst/>
          </a:prstGeom>
          <a:solidFill>
            <a:srgbClr val="A40000"/>
          </a:solidFill>
          <a:ln w="9525">
            <a:noFill/>
            <a:miter/>
          </a:ln>
        </p:spPr>
        <p:txBody>
          <a:bodyPr anchor="ctr"/>
          <a:lstStyle/>
          <a:p>
            <a:pPr lvl="0" algn="ctr" latinLnBrk="0">
              <a:lnSpc>
                <a:spcPts val="2580"/>
              </a:lnSpc>
              <a:buClr>
                <a:srgbClr val="800080"/>
              </a:buClr>
            </a:pPr>
            <a:r>
              <a:rPr lang="en-US" altLang="zh-CN" b="1" dirty="0">
                <a:solidFill>
                  <a:srgbClr val="FFFF00"/>
                </a:solidFill>
                <a:latin typeface="Times New Roman" pitchFamily="18" charset="0"/>
                <a:ea typeface="黑体" pitchFamily="49" charset="-122"/>
                <a:sym typeface="宋体" pitchFamily="2" charset="-122"/>
              </a:rPr>
              <a:t>Diverifying </a:t>
            </a:r>
            <a:r>
              <a:rPr lang="en-US" altLang="zh-CN" dirty="0">
                <a:solidFill>
                  <a:schemeClr val="bg1"/>
                </a:solidFill>
                <a:latin typeface="Times New Roman" pitchFamily="18" charset="0"/>
                <a:ea typeface="黑体" pitchFamily="49" charset="-122"/>
                <a:sym typeface="宋体" pitchFamily="2" charset="-122"/>
              </a:rPr>
              <a:t>pilot signal of different subcarriers for </a:t>
            </a:r>
            <a:r>
              <a:rPr lang="en-US" altLang="zh-CN" b="1" dirty="0">
                <a:solidFill>
                  <a:srgbClr val="FFFF00"/>
                </a:solidFill>
                <a:latin typeface="Times New Roman" pitchFamily="18" charset="0"/>
                <a:ea typeface="黑体" pitchFamily="49" charset="-122"/>
                <a:sym typeface="宋体" pitchFamily="2" charset="-122"/>
              </a:rPr>
              <a:t>diversity gain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3"/>
          <p:cNvSpPr txBox="1">
            <a:spLocks noChangeArrowheads="1"/>
          </p:cNvSpPr>
          <p:nvPr/>
        </p:nvSpPr>
        <p:spPr bwMode="auto">
          <a:xfrm>
            <a:off x="69850" y="1219835"/>
            <a:ext cx="8921750" cy="684530"/>
          </a:xfrm>
          <a:prstGeom prst="rect">
            <a:avLst/>
          </a:prstGeom>
          <a:noFill/>
          <a:ln w="9525">
            <a:noFill/>
            <a:miter lim="800000"/>
          </a:ln>
        </p:spPr>
        <p:txBody>
          <a:bodyPr/>
          <a:lstStyle/>
          <a:p>
            <a:pPr marL="342900" indent="-342900" eaLnBrk="1" hangingPunct="1">
              <a:spcBef>
                <a:spcPct val="20000"/>
              </a:spcBef>
              <a:buClr>
                <a:srgbClr val="000000"/>
              </a:buClr>
              <a:buFont typeface="Wingdings" pitchFamily="2" charset="2"/>
              <a:buChar char="l"/>
              <a:defRPr/>
            </a:pPr>
            <a:r>
              <a:rPr lang="en-US" altLang="zh-CN" sz="2800" b="1" kern="0" dirty="0" smtClean="0">
                <a:solidFill>
                  <a:srgbClr val="000000"/>
                </a:solidFill>
                <a:latin typeface="Times New Roman" pitchFamily="18" charset="0"/>
                <a:sym typeface="Wingdings" pitchFamily="2" charset="2"/>
              </a:rPr>
              <a:t>SCS-based </a:t>
            </a:r>
            <a:r>
              <a:rPr lang="en-US" altLang="zh-CN" sz="2800" b="1" kern="0" dirty="0" smtClean="0">
                <a:solidFill>
                  <a:srgbClr val="FF0000"/>
                </a:solidFill>
                <a:latin typeface="Times New Roman" pitchFamily="18" charset="0"/>
                <a:sym typeface="Wingdings" pitchFamily="2" charset="2"/>
              </a:rPr>
              <a:t>non-orthogonal </a:t>
            </a:r>
            <a:r>
              <a:rPr lang="en-US" altLang="zh-CN" sz="2800" b="1" kern="0" dirty="0" smtClean="0">
                <a:solidFill>
                  <a:srgbClr val="000000"/>
                </a:solidFill>
                <a:latin typeface="Times New Roman" pitchFamily="18" charset="0"/>
                <a:sym typeface="Wingdings" pitchFamily="2" charset="2"/>
              </a:rPr>
              <a:t>pilot design </a:t>
            </a:r>
          </a:p>
          <a:p>
            <a:pPr marL="800100" lvl="1" indent="-342900" eaLnBrk="1" hangingPunct="1">
              <a:spcBef>
                <a:spcPct val="20000"/>
              </a:spcBef>
              <a:buClr>
                <a:srgbClr val="000000"/>
              </a:buClr>
              <a:buFont typeface="Wingdings" charset="0"/>
              <a:buChar char="n"/>
              <a:defRPr/>
            </a:pPr>
            <a:r>
              <a:rPr lang="en-US" altLang="zh-CN" b="1" kern="0" dirty="0" smtClean="0">
                <a:solidFill>
                  <a:srgbClr val="000000"/>
                </a:solidFill>
                <a:latin typeface="Times New Roman" pitchFamily="18" charset="0"/>
                <a:sym typeface="Wingdings" pitchFamily="2" charset="2"/>
              </a:rPr>
              <a:t>Pilot signal</a:t>
            </a:r>
          </a:p>
          <a:p>
            <a:pPr marL="800100" lvl="1" indent="-342900" eaLnBrk="1" hangingPunct="1">
              <a:spcBef>
                <a:spcPct val="20000"/>
              </a:spcBef>
              <a:buClr>
                <a:srgbClr val="000000"/>
              </a:buClr>
              <a:buFont typeface="Wingdings" charset="0"/>
              <a:buChar char="n"/>
              <a:defRPr/>
            </a:pPr>
            <a:endParaRPr lang="en-US" altLang="zh-CN" b="1" kern="0" dirty="0" smtClean="0">
              <a:solidFill>
                <a:srgbClr val="000000"/>
              </a:solidFill>
              <a:latin typeface="Times New Roman" pitchFamily="18" charset="0"/>
              <a:sym typeface="Wingdings" pitchFamily="2" charset="2"/>
            </a:endParaRPr>
          </a:p>
          <a:p>
            <a:pPr marL="800100" lvl="1" indent="-342900" eaLnBrk="1" hangingPunct="1">
              <a:spcBef>
                <a:spcPct val="20000"/>
              </a:spcBef>
              <a:buClr>
                <a:srgbClr val="000000"/>
              </a:buClr>
              <a:buFont typeface="Wingdings" pitchFamily="2" charset="2"/>
              <a:buChar char="l"/>
              <a:defRPr/>
            </a:pPr>
            <a:endParaRPr lang="en-US" altLang="zh-CN" b="1" kern="0" dirty="0" smtClean="0">
              <a:solidFill>
                <a:srgbClr val="000000"/>
              </a:solidFill>
              <a:latin typeface="Times New Roman" pitchFamily="18" charset="0"/>
              <a:sym typeface="Wingdings" pitchFamily="2" charset="2"/>
            </a:endParaRPr>
          </a:p>
          <a:p>
            <a:pPr marL="800100" lvl="1" indent="-342900" eaLnBrk="1" hangingPunct="1">
              <a:spcBef>
                <a:spcPct val="20000"/>
              </a:spcBef>
              <a:buClr>
                <a:srgbClr val="000000"/>
              </a:buClr>
              <a:buFont typeface="Wingdings" pitchFamily="2" charset="2"/>
              <a:buChar char="l"/>
              <a:defRPr/>
            </a:pPr>
            <a:endParaRPr lang="en-US" altLang="zh-CN" sz="1000" b="1" kern="0" dirty="0" smtClean="0">
              <a:solidFill>
                <a:srgbClr val="000000"/>
              </a:solidFill>
              <a:latin typeface="Times New Roman" pitchFamily="18" charset="0"/>
              <a:sym typeface="Wingdings" pitchFamily="2" charset="2"/>
            </a:endParaRPr>
          </a:p>
          <a:p>
            <a:pPr marL="800100" lvl="1" indent="-342900" eaLnBrk="1" hangingPunct="1">
              <a:spcBef>
                <a:spcPct val="20000"/>
              </a:spcBef>
              <a:buClr>
                <a:srgbClr val="000000"/>
              </a:buClr>
              <a:buFont typeface="Wingdings" pitchFamily="2" charset="2"/>
              <a:buChar char="l"/>
              <a:defRPr/>
            </a:pPr>
            <a:endParaRPr lang="en-US" altLang="zh-CN" sz="1000" b="1" kern="0" dirty="0" smtClean="0">
              <a:solidFill>
                <a:srgbClr val="000000"/>
              </a:solidFill>
              <a:latin typeface="Times New Roman" pitchFamily="18" charset="0"/>
              <a:sym typeface="Wingdings" pitchFamily="2" charset="2"/>
            </a:endParaRPr>
          </a:p>
          <a:p>
            <a:pPr marL="800100" lvl="1" indent="-342900" eaLnBrk="1" hangingPunct="1">
              <a:spcBef>
                <a:spcPct val="20000"/>
              </a:spcBef>
              <a:buClr>
                <a:srgbClr val="000000"/>
              </a:buClr>
              <a:buFont typeface="Wingdings" charset="0"/>
              <a:buChar char="n"/>
              <a:defRPr/>
            </a:pPr>
            <a:r>
              <a:rPr lang="en-US" altLang="zh-CN" sz="2400" b="1" kern="0" dirty="0" smtClean="0">
                <a:solidFill>
                  <a:srgbClr val="000000"/>
                </a:solidFill>
                <a:latin typeface="Times New Roman" pitchFamily="18" charset="0"/>
                <a:sym typeface="Wingdings" pitchFamily="2" charset="2"/>
              </a:rPr>
              <a:t>Pilot </a:t>
            </a:r>
            <a:r>
              <a:rPr lang="en-US" altLang="zh-CN" b="1" kern="0" dirty="0" smtClean="0">
                <a:solidFill>
                  <a:srgbClr val="000000"/>
                </a:solidFill>
                <a:latin typeface="Times New Roman" pitchFamily="18" charset="0"/>
                <a:sym typeface="Wingdings" pitchFamily="2" charset="2"/>
              </a:rPr>
              <a:t>pattern arrangement</a:t>
            </a:r>
            <a:endParaRPr lang="en-US" altLang="zh-CN" sz="2400" b="1" kern="0" dirty="0" smtClean="0">
              <a:solidFill>
                <a:srgbClr val="000000"/>
              </a:solidFill>
              <a:latin typeface="Times New Roman" pitchFamily="18" charset="0"/>
              <a:sym typeface="Wingdings" pitchFamily="2" charset="2"/>
            </a:endParaRPr>
          </a:p>
          <a:p>
            <a:pPr marL="800100" lvl="1" indent="-342900" eaLnBrk="1" hangingPunct="1">
              <a:spcBef>
                <a:spcPct val="20000"/>
              </a:spcBef>
              <a:buClr>
                <a:srgbClr val="000000"/>
              </a:buClr>
              <a:buFont typeface="Wingdings" pitchFamily="2" charset="2"/>
              <a:buChar char="l"/>
              <a:defRPr/>
            </a:pPr>
            <a:endParaRPr lang="en-US" altLang="zh-CN" sz="2800" b="1" kern="0" dirty="0" smtClean="0">
              <a:solidFill>
                <a:srgbClr val="000000"/>
              </a:solidFill>
              <a:latin typeface="Times New Roman" pitchFamily="18" charset="0"/>
              <a:sym typeface="Wingdings" pitchFamily="2" charset="2"/>
            </a:endParaRPr>
          </a:p>
          <a:p>
            <a:pPr marL="0" indent="0" eaLnBrk="1" hangingPunct="1">
              <a:spcBef>
                <a:spcPct val="20000"/>
              </a:spcBef>
              <a:buClr>
                <a:srgbClr val="000000"/>
              </a:buClr>
              <a:buFont typeface="Wingdings" pitchFamily="2" charset="2"/>
              <a:buNone/>
              <a:defRPr/>
            </a:pPr>
            <a:endParaRPr lang="en-US" altLang="zh-CN" sz="2800" b="1" kern="0" dirty="0" smtClean="0">
              <a:solidFill>
                <a:srgbClr val="000000"/>
              </a:solidFill>
              <a:latin typeface="Times New Roman" pitchFamily="18" charset="0"/>
            </a:endParaRPr>
          </a:p>
          <a:p>
            <a:pPr marL="342900" indent="-342900" eaLnBrk="1" hangingPunct="1">
              <a:spcBef>
                <a:spcPct val="20000"/>
              </a:spcBef>
              <a:buClr>
                <a:srgbClr val="000000"/>
              </a:buClr>
              <a:buFont typeface="Wingdings" pitchFamily="2" charset="2"/>
              <a:buChar char="l"/>
              <a:defRPr/>
            </a:pPr>
            <a:endParaRPr lang="en-US" altLang="zh-CN" kern="0" dirty="0" smtClean="0">
              <a:solidFill>
                <a:srgbClr val="000000"/>
              </a:solidFill>
              <a:latin typeface="Times New Roman" pitchFamily="18" charset="0"/>
            </a:endParaRPr>
          </a:p>
        </p:txBody>
      </p:sp>
      <p:graphicFrame>
        <p:nvGraphicFramePr>
          <p:cNvPr id="2" name="对象 1"/>
          <p:cNvGraphicFramePr/>
          <p:nvPr/>
        </p:nvGraphicFramePr>
        <p:xfrm>
          <a:off x="1144270" y="3112770"/>
          <a:ext cx="7799705" cy="3519170"/>
        </p:xfrm>
        <a:graphic>
          <a:graphicData uri="http://schemas.openxmlformats.org/presentationml/2006/ole">
            <mc:AlternateContent xmlns:mc="http://schemas.openxmlformats.org/markup-compatibility/2006">
              <mc:Choice xmlns:v="urn:schemas-microsoft-com:vml" Requires="v">
                <p:oleObj spid="_x0000_s23657" r:id="rId4" imgW="8572500" imgH="3873500" progId="Visio.Drawing.11">
                  <p:embed/>
                </p:oleObj>
              </mc:Choice>
              <mc:Fallback>
                <p:oleObj r:id="rId4" imgW="8572500" imgH="3873500" progId="Visio.Drawing.11">
                  <p:embed/>
                  <p:pic>
                    <p:nvPicPr>
                      <p:cNvPr id="0" name="图片 3"/>
                      <p:cNvPicPr/>
                      <p:nvPr/>
                    </p:nvPicPr>
                    <p:blipFill>
                      <a:blip r:embed="rId5"/>
                      <a:stretch>
                        <a:fillRect/>
                      </a:stretch>
                    </p:blipFill>
                    <p:spPr>
                      <a:xfrm>
                        <a:off x="1144270" y="3112770"/>
                        <a:ext cx="7799705" cy="3519170"/>
                      </a:xfrm>
                      <a:prstGeom prst="rect">
                        <a:avLst/>
                      </a:prstGeom>
                    </p:spPr>
                  </p:pic>
                </p:oleObj>
              </mc:Fallback>
            </mc:AlternateContent>
          </a:graphicData>
        </a:graphic>
      </p:graphicFrame>
      <p:sp>
        <p:nvSpPr>
          <p:cNvPr id="6" name="标题 5"/>
          <p:cNvSpPr>
            <a:spLocks noGrp="1"/>
          </p:cNvSpPr>
          <p:nvPr>
            <p:ph type="title"/>
          </p:nvPr>
        </p:nvSpPr>
        <p:spPr/>
        <p:txBody>
          <a:bodyPr/>
          <a:lstStyle/>
          <a:p>
            <a:r>
              <a:rPr lang="en-US" altLang="zh-CN" dirty="0" smtClean="0">
                <a:latin typeface="Times New Roman" pitchFamily="18" charset="0"/>
              </a:rPr>
              <a:t>Proposed Scheme</a:t>
            </a:r>
          </a:p>
        </p:txBody>
      </p:sp>
      <p:graphicFrame>
        <p:nvGraphicFramePr>
          <p:cNvPr id="29" name="内容占位符 28">
            <a:hlinkClick r:id="" action="ppaction://ole?verb=0"/>
          </p:cNvPr>
          <p:cNvGraphicFramePr>
            <a:graphicFrameLocks noGrp="1" noChangeAspect="1"/>
          </p:cNvGraphicFramePr>
          <p:nvPr>
            <p:ph idx="1"/>
          </p:nvPr>
        </p:nvGraphicFramePr>
        <p:xfrm>
          <a:off x="914400" y="2286635"/>
          <a:ext cx="7637145" cy="1149985"/>
        </p:xfrm>
        <a:graphic>
          <a:graphicData uri="http://schemas.openxmlformats.org/presentationml/2006/ole">
            <mc:AlternateContent xmlns:mc="http://schemas.openxmlformats.org/markup-compatibility/2006">
              <mc:Choice xmlns:v="urn:schemas-microsoft-com:vml" Requires="v">
                <p:oleObj spid="_x0000_s23658" r:id="rId6" imgW="5486400" imgH="711200" progId="Equation.KSEE3">
                  <p:embed/>
                </p:oleObj>
              </mc:Choice>
              <mc:Fallback>
                <p:oleObj r:id="rId6" imgW="5486400" imgH="711200" progId="Equation.KSEE3">
                  <p:embed/>
                  <p:pic>
                    <p:nvPicPr>
                      <p:cNvPr id="0" name="图片 1025"/>
                      <p:cNvPicPr/>
                      <p:nvPr/>
                    </p:nvPicPr>
                    <p:blipFill>
                      <a:blip r:embed="rId7"/>
                      <a:stretch>
                        <a:fillRect/>
                      </a:stretch>
                    </p:blipFill>
                    <p:spPr>
                      <a:xfrm>
                        <a:off x="914400" y="2286635"/>
                        <a:ext cx="7637145" cy="114998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6"/>
          <p:cNvSpPr>
            <a:spLocks noChangeArrowheads="1"/>
          </p:cNvSpPr>
          <p:nvPr/>
        </p:nvSpPr>
        <p:spPr bwMode="gray">
          <a:xfrm>
            <a:off x="833628" y="2514600"/>
            <a:ext cx="4040187" cy="457200"/>
          </a:xfrm>
          <a:prstGeom prst="roundRect">
            <a:avLst>
              <a:gd name="adj" fmla="val 16667"/>
            </a:avLst>
          </a:prstGeom>
          <a:solidFill>
            <a:schemeClr val="tx1">
              <a:lumMod val="20000"/>
              <a:lumOff val="80000"/>
            </a:schemeClr>
          </a:solidFill>
          <a:ln w="31750" algn="ctr">
            <a:noFill/>
            <a:round/>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27650" name="Rectangle 2"/>
          <p:cNvSpPr>
            <a:spLocks noGrp="1" noChangeArrowheads="1"/>
          </p:cNvSpPr>
          <p:nvPr>
            <p:ph type="title"/>
          </p:nvPr>
        </p:nvSpPr>
        <p:spPr/>
        <p:txBody>
          <a:bodyPr/>
          <a:lstStyle/>
          <a:p>
            <a:pPr eaLnBrk="1" hangingPunct="1"/>
            <a:r>
              <a:rPr lang="en-US" altLang="zh-CN" smtClean="0">
                <a:latin typeface="Times New Roman" pitchFamily="18" charset="0"/>
                <a:ea typeface="宋体" charset="-122"/>
              </a:rPr>
              <a:t>Contents</a:t>
            </a:r>
          </a:p>
        </p:txBody>
      </p:sp>
      <p:sp>
        <p:nvSpPr>
          <p:cNvPr id="5123" name="AutoShape 6"/>
          <p:cNvSpPr>
            <a:spLocks noChangeArrowheads="1"/>
          </p:cNvSpPr>
          <p:nvPr/>
        </p:nvSpPr>
        <p:spPr bwMode="gray">
          <a:xfrm>
            <a:off x="836613" y="1643063"/>
            <a:ext cx="4040187" cy="457200"/>
          </a:xfrm>
          <a:prstGeom prst="roundRect">
            <a:avLst>
              <a:gd name="adj" fmla="val 16667"/>
            </a:avLst>
          </a:prstGeom>
          <a:solidFill>
            <a:schemeClr val="tx1">
              <a:lumMod val="20000"/>
              <a:lumOff val="80000"/>
            </a:schemeClr>
          </a:solidFill>
          <a:ln w="31750" algn="ctr">
            <a:noFill/>
            <a:round/>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5124" name="AutoShape 7"/>
          <p:cNvSpPr>
            <a:spLocks noChangeArrowheads="1"/>
          </p:cNvSpPr>
          <p:nvPr/>
        </p:nvSpPr>
        <p:spPr bwMode="gray">
          <a:xfrm>
            <a:off x="406400" y="1524000"/>
            <a:ext cx="773113" cy="685800"/>
          </a:xfrm>
          <a:prstGeom prst="diamond">
            <a:avLst/>
          </a:prstGeom>
          <a:solidFill>
            <a:schemeClr val="bg2">
              <a:lumMod val="40000"/>
              <a:lumOff val="60000"/>
            </a:schemeClr>
          </a:solidFill>
          <a:ln w="31750" algn="ctr">
            <a:solidFill>
              <a:schemeClr val="bg1"/>
            </a:solidFill>
            <a:miter lim="800000"/>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27653" name="Text Box 8"/>
          <p:cNvSpPr txBox="1">
            <a:spLocks noChangeArrowheads="1"/>
          </p:cNvSpPr>
          <p:nvPr/>
        </p:nvSpPr>
        <p:spPr bwMode="gray">
          <a:xfrm>
            <a:off x="1066800" y="1625600"/>
            <a:ext cx="3276600" cy="461665"/>
          </a:xfrm>
          <a:prstGeom prst="rect">
            <a:avLst/>
          </a:prstGeom>
          <a:noFill/>
          <a:ln w="9525" algn="ctr">
            <a:noFill/>
            <a:miter lim="800000"/>
          </a:ln>
        </p:spPr>
        <p:txBody>
          <a:bodyPr>
            <a:spAutoFit/>
          </a:bodyPr>
          <a:lstStyle/>
          <a:p>
            <a:pPr algn="ctr" eaLnBrk="1" hangingPunct="1"/>
            <a:r>
              <a:rPr lang="en-US" altLang="zh-CN" b="1" dirty="0" smtClean="0">
                <a:solidFill>
                  <a:srgbClr val="FF0000"/>
                </a:solidFill>
                <a:latin typeface="Times New Roman" pitchFamily="18" charset="0"/>
              </a:rPr>
              <a:t>Technical Background</a:t>
            </a:r>
          </a:p>
        </p:txBody>
      </p:sp>
      <p:sp>
        <p:nvSpPr>
          <p:cNvPr id="27654" name="Text Box 9"/>
          <p:cNvSpPr txBox="1">
            <a:spLocks noChangeArrowheads="1"/>
          </p:cNvSpPr>
          <p:nvPr/>
        </p:nvSpPr>
        <p:spPr bwMode="gray">
          <a:xfrm>
            <a:off x="620713" y="1622425"/>
            <a:ext cx="354012" cy="457200"/>
          </a:xfrm>
          <a:prstGeom prst="rect">
            <a:avLst/>
          </a:prstGeom>
          <a:noFill/>
          <a:ln w="31750" algn="ctr">
            <a:noFill/>
            <a:miter lim="800000"/>
          </a:ln>
        </p:spPr>
        <p:txBody>
          <a:bodyPr wrap="none">
            <a:spAutoFit/>
          </a:bodyPr>
          <a:lstStyle/>
          <a:p>
            <a:pPr algn="ctr" eaLnBrk="1" hangingPunct="1"/>
            <a:r>
              <a:rPr lang="en-US" altLang="zh-CN" b="1">
                <a:solidFill>
                  <a:srgbClr val="B0DD7F"/>
                </a:solidFill>
                <a:latin typeface="Times New Roman" pitchFamily="18" charset="0"/>
              </a:rPr>
              <a:t>1</a:t>
            </a:r>
          </a:p>
        </p:txBody>
      </p:sp>
      <p:sp>
        <p:nvSpPr>
          <p:cNvPr id="5128" name="AutoShape 7"/>
          <p:cNvSpPr>
            <a:spLocks noChangeArrowheads="1"/>
          </p:cNvSpPr>
          <p:nvPr/>
        </p:nvSpPr>
        <p:spPr bwMode="gray">
          <a:xfrm>
            <a:off x="398463" y="2438400"/>
            <a:ext cx="773112" cy="685800"/>
          </a:xfrm>
          <a:prstGeom prst="diamond">
            <a:avLst/>
          </a:prstGeom>
          <a:solidFill>
            <a:schemeClr val="bg2">
              <a:lumMod val="40000"/>
              <a:lumOff val="60000"/>
            </a:schemeClr>
          </a:solidFill>
          <a:ln w="31750" algn="ctr">
            <a:solidFill>
              <a:schemeClr val="bg1"/>
            </a:solidFill>
            <a:miter lim="800000"/>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27657" name="Text Box 8"/>
          <p:cNvSpPr txBox="1">
            <a:spLocks noChangeArrowheads="1"/>
          </p:cNvSpPr>
          <p:nvPr/>
        </p:nvSpPr>
        <p:spPr bwMode="gray">
          <a:xfrm>
            <a:off x="1154112" y="2549525"/>
            <a:ext cx="2808288" cy="457200"/>
          </a:xfrm>
          <a:prstGeom prst="rect">
            <a:avLst/>
          </a:prstGeom>
          <a:noFill/>
          <a:ln w="9525" algn="ctr">
            <a:noFill/>
            <a:miter lim="800000"/>
          </a:ln>
        </p:spPr>
        <p:txBody>
          <a:bodyPr>
            <a:spAutoFit/>
          </a:bodyPr>
          <a:lstStyle/>
          <a:p>
            <a:pPr algn="l" eaLnBrk="1" hangingPunct="1"/>
            <a:r>
              <a:rPr lang="en-US" altLang="zh-CN" b="1" dirty="0" smtClean="0">
                <a:latin typeface="Times New Roman" pitchFamily="18" charset="0"/>
              </a:rPr>
              <a:t>System Model</a:t>
            </a:r>
          </a:p>
        </p:txBody>
      </p:sp>
      <p:sp>
        <p:nvSpPr>
          <p:cNvPr id="27658" name="Text Box 9"/>
          <p:cNvSpPr txBox="1">
            <a:spLocks noChangeArrowheads="1"/>
          </p:cNvSpPr>
          <p:nvPr/>
        </p:nvSpPr>
        <p:spPr bwMode="gray">
          <a:xfrm>
            <a:off x="612775" y="2536825"/>
            <a:ext cx="354013" cy="457200"/>
          </a:xfrm>
          <a:prstGeom prst="rect">
            <a:avLst/>
          </a:prstGeom>
          <a:noFill/>
          <a:ln w="31750" algn="ctr">
            <a:noFill/>
            <a:miter lim="800000"/>
          </a:ln>
        </p:spPr>
        <p:txBody>
          <a:bodyPr wrap="none">
            <a:spAutoFit/>
          </a:bodyPr>
          <a:lstStyle/>
          <a:p>
            <a:pPr algn="ctr" eaLnBrk="1" hangingPunct="1"/>
            <a:r>
              <a:rPr lang="en-US" altLang="zh-CN" b="1">
                <a:solidFill>
                  <a:srgbClr val="B0DD7F"/>
                </a:solidFill>
                <a:latin typeface="Times New Roman" pitchFamily="18" charset="0"/>
              </a:rPr>
              <a:t>2</a:t>
            </a:r>
          </a:p>
        </p:txBody>
      </p:sp>
      <p:sp>
        <p:nvSpPr>
          <p:cNvPr id="5131" name="AutoShape 6"/>
          <p:cNvSpPr>
            <a:spLocks noChangeArrowheads="1"/>
          </p:cNvSpPr>
          <p:nvPr/>
        </p:nvSpPr>
        <p:spPr bwMode="gray">
          <a:xfrm>
            <a:off x="806196" y="3436303"/>
            <a:ext cx="4065587" cy="457200"/>
          </a:xfrm>
          <a:prstGeom prst="roundRect">
            <a:avLst>
              <a:gd name="adj" fmla="val 16667"/>
            </a:avLst>
          </a:prstGeom>
          <a:solidFill>
            <a:schemeClr val="tx1">
              <a:lumMod val="20000"/>
              <a:lumOff val="80000"/>
            </a:schemeClr>
          </a:solidFill>
          <a:ln w="31750" algn="ctr">
            <a:noFill/>
            <a:round/>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5132" name="AutoShape 7"/>
          <p:cNvSpPr>
            <a:spLocks noChangeArrowheads="1"/>
          </p:cNvSpPr>
          <p:nvPr/>
        </p:nvSpPr>
        <p:spPr bwMode="gray">
          <a:xfrm>
            <a:off x="381000" y="3317240"/>
            <a:ext cx="773113" cy="685800"/>
          </a:xfrm>
          <a:prstGeom prst="diamond">
            <a:avLst/>
          </a:prstGeom>
          <a:solidFill>
            <a:schemeClr val="bg2">
              <a:lumMod val="40000"/>
              <a:lumOff val="60000"/>
            </a:schemeClr>
          </a:solidFill>
          <a:ln w="31750" algn="ctr">
            <a:solidFill>
              <a:schemeClr val="bg1"/>
            </a:solidFill>
            <a:miter lim="800000"/>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27661" name="Text Box 8"/>
          <p:cNvSpPr txBox="1">
            <a:spLocks noChangeArrowheads="1"/>
          </p:cNvSpPr>
          <p:nvPr/>
        </p:nvSpPr>
        <p:spPr bwMode="gray">
          <a:xfrm>
            <a:off x="1173480" y="3444855"/>
            <a:ext cx="2636519" cy="457200"/>
          </a:xfrm>
          <a:prstGeom prst="rect">
            <a:avLst/>
          </a:prstGeom>
          <a:noFill/>
          <a:ln w="9525" algn="ctr">
            <a:noFill/>
            <a:miter lim="800000"/>
          </a:ln>
        </p:spPr>
        <p:txBody>
          <a:bodyPr wrap="square">
            <a:spAutoFit/>
          </a:bodyPr>
          <a:lstStyle/>
          <a:p>
            <a:pPr eaLnBrk="1" hangingPunct="1"/>
            <a:r>
              <a:rPr lang="en-US" b="1" dirty="0" smtClean="0">
                <a:latin typeface="Times New Roman" pitchFamily="18" charset="0"/>
                <a:cs typeface="Times New Roman" pitchFamily="18" charset="0"/>
              </a:rPr>
              <a:t>Proposed Scheme</a:t>
            </a:r>
          </a:p>
        </p:txBody>
      </p:sp>
      <p:sp>
        <p:nvSpPr>
          <p:cNvPr id="27662" name="Text Box 9"/>
          <p:cNvSpPr txBox="1">
            <a:spLocks noChangeArrowheads="1"/>
          </p:cNvSpPr>
          <p:nvPr/>
        </p:nvSpPr>
        <p:spPr bwMode="gray">
          <a:xfrm>
            <a:off x="595313" y="3415665"/>
            <a:ext cx="354012" cy="457200"/>
          </a:xfrm>
          <a:prstGeom prst="rect">
            <a:avLst/>
          </a:prstGeom>
          <a:noFill/>
          <a:ln w="31750" algn="ctr">
            <a:noFill/>
            <a:miter lim="800000"/>
          </a:ln>
        </p:spPr>
        <p:txBody>
          <a:bodyPr wrap="none">
            <a:spAutoFit/>
          </a:bodyPr>
          <a:lstStyle/>
          <a:p>
            <a:pPr algn="ctr" eaLnBrk="1" hangingPunct="1"/>
            <a:r>
              <a:rPr lang="en-US" altLang="zh-CN" b="1">
                <a:solidFill>
                  <a:srgbClr val="B0DD7F"/>
                </a:solidFill>
                <a:latin typeface="Times New Roman" pitchFamily="18" charset="0"/>
              </a:rPr>
              <a:t>3</a:t>
            </a:r>
          </a:p>
        </p:txBody>
      </p:sp>
      <p:sp>
        <p:nvSpPr>
          <p:cNvPr id="5135" name="AutoShape 6"/>
          <p:cNvSpPr>
            <a:spLocks noChangeArrowheads="1"/>
          </p:cNvSpPr>
          <p:nvPr/>
        </p:nvSpPr>
        <p:spPr bwMode="gray">
          <a:xfrm>
            <a:off x="795020" y="4396423"/>
            <a:ext cx="4064000" cy="457200"/>
          </a:xfrm>
          <a:prstGeom prst="roundRect">
            <a:avLst>
              <a:gd name="adj" fmla="val 16667"/>
            </a:avLst>
          </a:prstGeom>
          <a:solidFill>
            <a:schemeClr val="tx1">
              <a:lumMod val="20000"/>
              <a:lumOff val="80000"/>
            </a:schemeClr>
          </a:solidFill>
          <a:ln w="31750" algn="ctr">
            <a:noFill/>
            <a:round/>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5136" name="AutoShape 7"/>
          <p:cNvSpPr>
            <a:spLocks noChangeArrowheads="1"/>
          </p:cNvSpPr>
          <p:nvPr/>
        </p:nvSpPr>
        <p:spPr bwMode="gray">
          <a:xfrm>
            <a:off x="382588" y="4277360"/>
            <a:ext cx="773112" cy="685800"/>
          </a:xfrm>
          <a:prstGeom prst="diamond">
            <a:avLst/>
          </a:prstGeom>
          <a:solidFill>
            <a:schemeClr val="bg2">
              <a:lumMod val="40000"/>
              <a:lumOff val="60000"/>
            </a:schemeClr>
          </a:solidFill>
          <a:ln w="31750" algn="ctr">
            <a:solidFill>
              <a:schemeClr val="bg1"/>
            </a:solidFill>
            <a:miter lim="800000"/>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27665" name="Text Box 8"/>
          <p:cNvSpPr txBox="1">
            <a:spLocks noChangeArrowheads="1"/>
          </p:cNvSpPr>
          <p:nvPr/>
        </p:nvSpPr>
        <p:spPr bwMode="gray">
          <a:xfrm>
            <a:off x="817880" y="4399598"/>
            <a:ext cx="3055938" cy="457200"/>
          </a:xfrm>
          <a:prstGeom prst="rect">
            <a:avLst/>
          </a:prstGeom>
          <a:noFill/>
          <a:ln w="9525" algn="ctr">
            <a:noFill/>
            <a:miter lim="800000"/>
          </a:ln>
        </p:spPr>
        <p:txBody>
          <a:bodyPr>
            <a:spAutoFit/>
          </a:bodyPr>
          <a:lstStyle/>
          <a:p>
            <a:pPr algn="ctr" eaLnBrk="1" hangingPunct="1"/>
            <a:r>
              <a:rPr lang="zh-CN" altLang="zh-CN" b="1" dirty="0">
                <a:latin typeface="Times New Roman" pitchFamily="18" charset="0"/>
              </a:rPr>
              <a:t>    </a:t>
            </a:r>
            <a:r>
              <a:rPr lang="en-US" altLang="zh-CN" b="1" dirty="0">
                <a:latin typeface="Times New Roman" pitchFamily="18" charset="0"/>
              </a:rPr>
              <a:t>Simulation Results</a:t>
            </a:r>
            <a:endParaRPr lang="zh-CN" altLang="zh-CN" dirty="0"/>
          </a:p>
        </p:txBody>
      </p:sp>
      <p:sp>
        <p:nvSpPr>
          <p:cNvPr id="27666" name="Text Box 9"/>
          <p:cNvSpPr txBox="1">
            <a:spLocks noChangeArrowheads="1"/>
          </p:cNvSpPr>
          <p:nvPr/>
        </p:nvSpPr>
        <p:spPr bwMode="gray">
          <a:xfrm>
            <a:off x="596900" y="4375785"/>
            <a:ext cx="354013" cy="457200"/>
          </a:xfrm>
          <a:prstGeom prst="rect">
            <a:avLst/>
          </a:prstGeom>
          <a:noFill/>
          <a:ln w="31750" algn="ctr">
            <a:noFill/>
            <a:miter lim="800000"/>
          </a:ln>
        </p:spPr>
        <p:txBody>
          <a:bodyPr wrap="none">
            <a:spAutoFit/>
          </a:bodyPr>
          <a:lstStyle/>
          <a:p>
            <a:pPr algn="ctr" eaLnBrk="1" hangingPunct="1"/>
            <a:r>
              <a:rPr lang="en-US" altLang="zh-CN" b="1">
                <a:solidFill>
                  <a:srgbClr val="B0DD7F"/>
                </a:solidFill>
                <a:latin typeface="Times New Roman" pitchFamily="18" charset="0"/>
              </a:rPr>
              <a:t>4</a:t>
            </a:r>
          </a:p>
        </p:txBody>
      </p:sp>
      <p:sp>
        <p:nvSpPr>
          <p:cNvPr id="5139" name="AutoShape 6"/>
          <p:cNvSpPr>
            <a:spLocks noChangeArrowheads="1"/>
          </p:cNvSpPr>
          <p:nvPr/>
        </p:nvSpPr>
        <p:spPr bwMode="gray">
          <a:xfrm>
            <a:off x="795020" y="5341303"/>
            <a:ext cx="4064000" cy="457200"/>
          </a:xfrm>
          <a:prstGeom prst="roundRect">
            <a:avLst>
              <a:gd name="adj" fmla="val 16667"/>
            </a:avLst>
          </a:prstGeom>
          <a:solidFill>
            <a:schemeClr val="tx1">
              <a:lumMod val="20000"/>
              <a:lumOff val="80000"/>
            </a:schemeClr>
          </a:solidFill>
          <a:ln w="31750" algn="ctr">
            <a:noFill/>
            <a:round/>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5140" name="AutoShape 7"/>
          <p:cNvSpPr>
            <a:spLocks noChangeArrowheads="1"/>
          </p:cNvSpPr>
          <p:nvPr/>
        </p:nvSpPr>
        <p:spPr bwMode="gray">
          <a:xfrm>
            <a:off x="382588" y="5222240"/>
            <a:ext cx="773112" cy="685800"/>
          </a:xfrm>
          <a:prstGeom prst="diamond">
            <a:avLst/>
          </a:prstGeom>
          <a:solidFill>
            <a:schemeClr val="bg2">
              <a:lumMod val="40000"/>
              <a:lumOff val="60000"/>
            </a:schemeClr>
          </a:solidFill>
          <a:ln w="31750" algn="ctr">
            <a:solidFill>
              <a:schemeClr val="bg1"/>
            </a:solidFill>
            <a:miter lim="800000"/>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27670" name="Text Box 9"/>
          <p:cNvSpPr txBox="1">
            <a:spLocks noChangeArrowheads="1"/>
          </p:cNvSpPr>
          <p:nvPr/>
        </p:nvSpPr>
        <p:spPr bwMode="gray">
          <a:xfrm>
            <a:off x="596900" y="5320665"/>
            <a:ext cx="354013" cy="457200"/>
          </a:xfrm>
          <a:prstGeom prst="rect">
            <a:avLst/>
          </a:prstGeom>
          <a:noFill/>
          <a:ln w="31750" algn="ctr">
            <a:noFill/>
            <a:miter lim="800000"/>
          </a:ln>
        </p:spPr>
        <p:txBody>
          <a:bodyPr wrap="none">
            <a:spAutoFit/>
          </a:bodyPr>
          <a:lstStyle/>
          <a:p>
            <a:pPr algn="ctr" eaLnBrk="1" hangingPunct="1"/>
            <a:r>
              <a:rPr lang="en-US" altLang="zh-CN" b="1">
                <a:solidFill>
                  <a:srgbClr val="B0DD7F"/>
                </a:solidFill>
                <a:latin typeface="Times New Roman" pitchFamily="18" charset="0"/>
              </a:rPr>
              <a:t>5</a:t>
            </a:r>
          </a:p>
        </p:txBody>
      </p:sp>
      <p:sp>
        <p:nvSpPr>
          <p:cNvPr id="23" name="灯片编号占位符 22"/>
          <p:cNvSpPr>
            <a:spLocks noGrp="1"/>
          </p:cNvSpPr>
          <p:nvPr>
            <p:ph type="sldNum" sz="quarter" idx="10"/>
          </p:nvPr>
        </p:nvSpPr>
        <p:spPr/>
        <p:txBody>
          <a:bodyPr/>
          <a:lstStyle/>
          <a:p>
            <a:pPr>
              <a:defRPr/>
            </a:pPr>
            <a:fld id="{120F6300-F71A-4E4A-ACDC-0879076BA03D}" type="slidenum">
              <a:rPr lang="zh-CN" altLang="en-US" smtClean="0"/>
              <a:t>2</a:t>
            </a:fld>
            <a:endParaRPr lang="en-US" altLang="zh-CN"/>
          </a:p>
        </p:txBody>
      </p:sp>
      <p:sp>
        <p:nvSpPr>
          <p:cNvPr id="24" name="Text Box 8"/>
          <p:cNvSpPr txBox="1">
            <a:spLocks noChangeArrowheads="1"/>
          </p:cNvSpPr>
          <p:nvPr/>
        </p:nvSpPr>
        <p:spPr bwMode="gray">
          <a:xfrm>
            <a:off x="838200" y="5349240"/>
            <a:ext cx="2133600" cy="461665"/>
          </a:xfrm>
          <a:prstGeom prst="rect">
            <a:avLst/>
          </a:prstGeom>
          <a:noFill/>
          <a:ln w="9525" algn="ctr">
            <a:noFill/>
            <a:miter lim="800000"/>
          </a:ln>
        </p:spPr>
        <p:txBody>
          <a:bodyPr wrap="square">
            <a:spAutoFit/>
          </a:bodyPr>
          <a:lstStyle/>
          <a:p>
            <a:pPr algn="ctr" eaLnBrk="1" hangingPunct="1"/>
            <a:r>
              <a:rPr lang="zh-CN" altLang="zh-CN" b="1" dirty="0">
                <a:latin typeface="Times New Roman" pitchFamily="18" charset="0"/>
              </a:rPr>
              <a:t>    </a:t>
            </a:r>
            <a:r>
              <a:rPr lang="en-US" altLang="zh-CN" b="1" dirty="0" smtClean="0">
                <a:latin typeface="Times New Roman" pitchFamily="18" charset="0"/>
              </a:rPr>
              <a:t>Conclusions</a:t>
            </a:r>
            <a:endParaRPr lang="zh-CN" altLang="zh-CN" dirty="0"/>
          </a:p>
        </p:txBody>
      </p:sp>
    </p:spTree>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3"/>
          <p:cNvSpPr txBox="1">
            <a:spLocks noChangeArrowheads="1"/>
          </p:cNvSpPr>
          <p:nvPr/>
        </p:nvSpPr>
        <p:spPr bwMode="auto">
          <a:xfrm>
            <a:off x="69850" y="1219835"/>
            <a:ext cx="8921750" cy="684530"/>
          </a:xfrm>
          <a:prstGeom prst="rect">
            <a:avLst/>
          </a:prstGeom>
          <a:noFill/>
          <a:ln w="9525">
            <a:noFill/>
            <a:miter lim="800000"/>
          </a:ln>
        </p:spPr>
        <p:txBody>
          <a:bodyPr/>
          <a:lstStyle/>
          <a:p>
            <a:pPr marL="342900" indent="-342900" eaLnBrk="1" hangingPunct="1">
              <a:spcBef>
                <a:spcPct val="20000"/>
              </a:spcBef>
              <a:buClr>
                <a:srgbClr val="000000"/>
              </a:buClr>
              <a:buFont typeface="Wingdings" pitchFamily="2" charset="2"/>
              <a:buChar char="l"/>
              <a:defRPr/>
            </a:pPr>
            <a:r>
              <a:rPr lang="en-US" altLang="zh-CN" sz="2800" b="1" kern="0" dirty="0" smtClean="0">
                <a:solidFill>
                  <a:srgbClr val="000000"/>
                </a:solidFill>
                <a:latin typeface="Times New Roman" pitchFamily="18" charset="0"/>
                <a:sym typeface="Wingdings" pitchFamily="2" charset="2"/>
              </a:rPr>
              <a:t>SCS-based </a:t>
            </a:r>
            <a:r>
              <a:rPr lang="en-US" altLang="zh-CN" sz="2800" b="1" kern="0" dirty="0" smtClean="0">
                <a:solidFill>
                  <a:srgbClr val="FF0000"/>
                </a:solidFill>
                <a:latin typeface="Times New Roman" pitchFamily="18" charset="0"/>
                <a:sym typeface="Wingdings" pitchFamily="2" charset="2"/>
              </a:rPr>
              <a:t>channel estimator</a:t>
            </a:r>
            <a:r>
              <a:rPr lang="en-US" altLang="zh-CN" sz="2800" b="1" kern="0" dirty="0" smtClean="0">
                <a:solidFill>
                  <a:srgbClr val="000000"/>
                </a:solidFill>
                <a:latin typeface="Times New Roman" pitchFamily="18" charset="0"/>
                <a:sym typeface="Wingdings" pitchFamily="2" charset="2"/>
              </a:rPr>
              <a:t> </a:t>
            </a:r>
          </a:p>
          <a:p>
            <a:pPr marL="800100" lvl="1" indent="-342900" eaLnBrk="1" hangingPunct="1">
              <a:spcBef>
                <a:spcPct val="20000"/>
              </a:spcBef>
              <a:buClr>
                <a:srgbClr val="000000"/>
              </a:buClr>
              <a:buFont typeface="Wingdings" charset="0"/>
              <a:buChar char="n"/>
              <a:defRPr/>
            </a:pPr>
            <a:r>
              <a:rPr lang="en-US" altLang="zh-CN" b="1" kern="0" dirty="0" smtClean="0">
                <a:solidFill>
                  <a:srgbClr val="000000"/>
                </a:solidFill>
                <a:latin typeface="Times New Roman" pitchFamily="18" charset="0"/>
                <a:sym typeface="Wingdings" pitchFamily="2" charset="2"/>
              </a:rPr>
              <a:t>Sturcutred sparsity adaptive matching pursuit (SSAMP) algorithm</a:t>
            </a:r>
            <a:endParaRPr lang="en-US" altLang="zh-CN" sz="2800" b="1" kern="0" dirty="0" smtClean="0">
              <a:solidFill>
                <a:srgbClr val="000000"/>
              </a:solidFill>
              <a:latin typeface="Times New Roman" pitchFamily="18" charset="0"/>
            </a:endParaRPr>
          </a:p>
          <a:p>
            <a:pPr marL="342900" indent="-342900" eaLnBrk="1" hangingPunct="1">
              <a:spcBef>
                <a:spcPct val="20000"/>
              </a:spcBef>
              <a:buClr>
                <a:srgbClr val="000000"/>
              </a:buClr>
              <a:buFont typeface="Wingdings" pitchFamily="2" charset="2"/>
              <a:buChar char="l"/>
              <a:defRPr/>
            </a:pPr>
            <a:endParaRPr lang="en-US" altLang="zh-CN" kern="0" dirty="0" smtClean="0">
              <a:solidFill>
                <a:srgbClr val="000000"/>
              </a:solidFill>
              <a:latin typeface="Times New Roman" pitchFamily="18" charset="0"/>
            </a:endParaRPr>
          </a:p>
        </p:txBody>
      </p:sp>
      <p:sp>
        <p:nvSpPr>
          <p:cNvPr id="6" name="标题 5"/>
          <p:cNvSpPr>
            <a:spLocks noGrp="1"/>
          </p:cNvSpPr>
          <p:nvPr>
            <p:ph type="title"/>
          </p:nvPr>
        </p:nvSpPr>
        <p:spPr/>
        <p:txBody>
          <a:bodyPr/>
          <a:lstStyle/>
          <a:p>
            <a:r>
              <a:rPr lang="en-US" altLang="zh-CN" dirty="0" smtClean="0">
                <a:latin typeface="Times New Roman" pitchFamily="18" charset="0"/>
              </a:rPr>
              <a:t>Proposed Scheme</a:t>
            </a:r>
          </a:p>
        </p:txBody>
      </p:sp>
      <p:pic>
        <p:nvPicPr>
          <p:cNvPr id="4" name="内容占位符 3" descr="QQ截图20160508163103"/>
          <p:cNvPicPr>
            <a:picLocks noGrp="1" noChangeAspect="1"/>
          </p:cNvPicPr>
          <p:nvPr>
            <p:ph idx="1"/>
          </p:nvPr>
        </p:nvPicPr>
        <p:blipFill>
          <a:blip r:embed="rId3"/>
          <a:stretch>
            <a:fillRect/>
          </a:stretch>
        </p:blipFill>
        <p:spPr>
          <a:xfrm>
            <a:off x="762635" y="2515235"/>
            <a:ext cx="4553585" cy="3975735"/>
          </a:xfrm>
          <a:prstGeom prst="rect">
            <a:avLst/>
          </a:prstGeom>
        </p:spPr>
      </p:pic>
      <p:pic>
        <p:nvPicPr>
          <p:cNvPr id="5" name="图片 4" descr="QQ截图20160508163149"/>
          <p:cNvPicPr>
            <a:picLocks noChangeAspect="1"/>
          </p:cNvPicPr>
          <p:nvPr/>
        </p:nvPicPr>
        <p:blipFill>
          <a:blip r:embed="rId4"/>
          <a:stretch>
            <a:fillRect/>
          </a:stretch>
        </p:blipFill>
        <p:spPr>
          <a:xfrm>
            <a:off x="5438140" y="2805430"/>
            <a:ext cx="3181985" cy="2788920"/>
          </a:xfrm>
          <a:prstGeom prst="rect">
            <a:avLst/>
          </a:prstGeom>
        </p:spPr>
      </p:pic>
      <p:pic>
        <p:nvPicPr>
          <p:cNvPr id="10" name="图片 9" descr="QQ截图20160508163520"/>
          <p:cNvPicPr>
            <a:picLocks noChangeAspect="1"/>
          </p:cNvPicPr>
          <p:nvPr/>
        </p:nvPicPr>
        <p:blipFill>
          <a:blip r:embed="rId5"/>
          <a:stretch>
            <a:fillRect/>
          </a:stretch>
        </p:blipFill>
        <p:spPr>
          <a:xfrm>
            <a:off x="802005" y="2501900"/>
            <a:ext cx="7746365" cy="76200"/>
          </a:xfrm>
          <a:prstGeom prst="rect">
            <a:avLst/>
          </a:prstGeom>
        </p:spPr>
      </p:pic>
      <p:pic>
        <p:nvPicPr>
          <p:cNvPr id="11" name="图片 10" descr="QQ截图20160508163520"/>
          <p:cNvPicPr>
            <a:picLocks noChangeAspect="1"/>
          </p:cNvPicPr>
          <p:nvPr/>
        </p:nvPicPr>
        <p:blipFill>
          <a:blip r:embed="rId5"/>
          <a:stretch>
            <a:fillRect/>
          </a:stretch>
        </p:blipFill>
        <p:spPr>
          <a:xfrm>
            <a:off x="802005" y="2739390"/>
            <a:ext cx="7746365" cy="76200"/>
          </a:xfrm>
          <a:prstGeom prst="rect">
            <a:avLst/>
          </a:prstGeom>
        </p:spPr>
      </p:pic>
      <p:sp>
        <p:nvSpPr>
          <p:cNvPr id="31749" name="圆角矩形 2"/>
          <p:cNvSpPr/>
          <p:nvPr/>
        </p:nvSpPr>
        <p:spPr>
          <a:xfrm>
            <a:off x="1137285" y="5467985"/>
            <a:ext cx="3836035" cy="307975"/>
          </a:xfrm>
          <a:prstGeom prst="roundRect">
            <a:avLst>
              <a:gd name="adj" fmla="val 16667"/>
            </a:avLst>
          </a:prstGeom>
          <a:noFill/>
          <a:ln w="28575" cap="flat" cmpd="sng">
            <a:solidFill>
              <a:srgbClr val="FF0000"/>
            </a:solidFill>
            <a:prstDash val="solid"/>
            <a:headEnd type="none" w="med" len="med"/>
            <a:tailEnd type="none" w="med" len="med"/>
          </a:ln>
        </p:spPr>
        <p:txBody>
          <a:bodyPr/>
          <a:lstStyle>
            <a:lvl1pPr marL="342900" indent="-342900" algn="l" defTabSz="0" rtl="0" eaLnBrk="0" fontAlgn="base" hangingPunct="0">
              <a:spcBef>
                <a:spcPct val="20000"/>
              </a:spcBef>
              <a:spcAft>
                <a:spcPct val="0"/>
              </a:spcAft>
              <a:buFont typeface="Wingdings" pitchFamily="2" charset="2"/>
              <a:buChar char="l"/>
              <a:defRPr sz="2800" b="0" kern="1200">
                <a:solidFill>
                  <a:srgbClr val="000000"/>
                </a:solidFill>
                <a:latin typeface="+mn-lt"/>
                <a:ea typeface="+mn-ea"/>
                <a:cs typeface="+mn-cs"/>
                <a:sym typeface="宋体" pitchFamily="2" charset="-122"/>
              </a:defRPr>
            </a:lvl1pPr>
            <a:lvl2pPr marL="742950" indent="-285750" algn="l" defTabSz="0" rtl="0" eaLnBrk="0" fontAlgn="base" hangingPunct="0">
              <a:spcBef>
                <a:spcPct val="20000"/>
              </a:spcBef>
              <a:spcAft>
                <a:spcPct val="0"/>
              </a:spcAft>
              <a:buFont typeface="Wingdings" pitchFamily="2" charset="2"/>
              <a:buChar char="Ø"/>
              <a:defRPr sz="2400" b="0" kern="1200">
                <a:solidFill>
                  <a:srgbClr val="000000"/>
                </a:solidFill>
                <a:latin typeface="+mn-lt"/>
                <a:ea typeface="+mn-ea"/>
                <a:cs typeface="+mn-cs"/>
                <a:sym typeface="宋体" pitchFamily="2" charset="-122"/>
              </a:defRPr>
            </a:lvl2pPr>
            <a:lvl3pPr marL="1143000" indent="-228600" algn="l" defTabSz="0" rtl="0" eaLnBrk="0" fontAlgn="base" hangingPunct="0">
              <a:spcBef>
                <a:spcPct val="20000"/>
              </a:spcBef>
              <a:spcAft>
                <a:spcPct val="0"/>
              </a:spcAft>
              <a:buFont typeface="Wingdings" pitchFamily="2" charset="2"/>
              <a:buChar char="l"/>
              <a:defRPr sz="2000" b="0" kern="1200">
                <a:solidFill>
                  <a:srgbClr val="000000"/>
                </a:solidFill>
                <a:latin typeface="+mn-lt"/>
                <a:ea typeface="+mn-ea"/>
                <a:cs typeface="+mn-cs"/>
                <a:sym typeface="宋体" pitchFamily="2" charset="-122"/>
              </a:defRPr>
            </a:lvl3pPr>
            <a:lvl4pPr marL="1600200" indent="-228600" algn="l" defTabSz="0" rtl="0" eaLnBrk="0" fontAlgn="base" hangingPunct="0">
              <a:spcBef>
                <a:spcPct val="20000"/>
              </a:spcBef>
              <a:spcAft>
                <a:spcPct val="0"/>
              </a:spcAft>
              <a:buFont typeface="Wingdings" pitchFamily="2" charset="2"/>
              <a:buChar char="–"/>
              <a:defRPr sz="2000" b="0" kern="1200">
                <a:solidFill>
                  <a:srgbClr val="000000"/>
                </a:solidFill>
                <a:latin typeface="+mn-lt"/>
                <a:ea typeface="+mn-ea"/>
                <a:cs typeface="+mn-cs"/>
                <a:sym typeface="宋体" pitchFamily="2" charset="-122"/>
              </a:defRPr>
            </a:lvl4pPr>
            <a:lvl5pPr marL="2057400" indent="-228600" algn="l" defTabSz="0" rtl="0" eaLnBrk="0" fontAlgn="base" hangingPunct="0">
              <a:spcBef>
                <a:spcPct val="20000"/>
              </a:spcBef>
              <a:spcAft>
                <a:spcPct val="0"/>
              </a:spcAft>
              <a:buFont typeface="Wingdings" pitchFamily="2" charset="2"/>
              <a:buChar char="l"/>
              <a:defRPr sz="2000" b="0" kern="1200">
                <a:solidFill>
                  <a:srgbClr val="000000"/>
                </a:solidFill>
                <a:latin typeface="+mn-lt"/>
                <a:ea typeface="+mn-ea"/>
                <a:cs typeface="+mn-cs"/>
                <a:sym typeface="宋体" pitchFamily="2" charset="-122"/>
              </a:defRPr>
            </a:lvl5pPr>
          </a:lstStyle>
          <a:p>
            <a:pPr marL="0" lvl="0" indent="0" defTabSz="914400">
              <a:spcBef>
                <a:spcPct val="0"/>
              </a:spcBef>
              <a:buFont typeface="Arial" pitchFamily="34" charset="0"/>
              <a:buNone/>
            </a:pPr>
            <a:endParaRPr lang="zh-CN" altLang="en-US" sz="2400" b="1" dirty="0">
              <a:solidFill>
                <a:schemeClr val="tx1"/>
              </a:solidFill>
            </a:endParaRPr>
          </a:p>
        </p:txBody>
      </p:sp>
      <p:sp>
        <p:nvSpPr>
          <p:cNvPr id="12" name="圆角矩形 2"/>
          <p:cNvSpPr/>
          <p:nvPr/>
        </p:nvSpPr>
        <p:spPr>
          <a:xfrm>
            <a:off x="1149985" y="6128385"/>
            <a:ext cx="3836035" cy="307975"/>
          </a:xfrm>
          <a:prstGeom prst="roundRect">
            <a:avLst>
              <a:gd name="adj" fmla="val 16667"/>
            </a:avLst>
          </a:prstGeom>
          <a:noFill/>
          <a:ln w="28575" cap="flat" cmpd="sng">
            <a:solidFill>
              <a:srgbClr val="FF0000"/>
            </a:solidFill>
            <a:prstDash val="solid"/>
            <a:headEnd type="none" w="med" len="med"/>
            <a:tailEnd type="none" w="med" len="med"/>
          </a:ln>
        </p:spPr>
        <p:txBody>
          <a:bodyPr/>
          <a:lstStyle>
            <a:lvl1pPr marL="342900" indent="-342900" algn="l" defTabSz="0" rtl="0" eaLnBrk="0" fontAlgn="base" hangingPunct="0">
              <a:spcBef>
                <a:spcPct val="20000"/>
              </a:spcBef>
              <a:spcAft>
                <a:spcPct val="0"/>
              </a:spcAft>
              <a:buFont typeface="Wingdings" pitchFamily="2" charset="2"/>
              <a:buChar char="l"/>
              <a:defRPr sz="2800" b="0" kern="1200">
                <a:solidFill>
                  <a:srgbClr val="000000"/>
                </a:solidFill>
                <a:latin typeface="+mn-lt"/>
                <a:ea typeface="+mn-ea"/>
                <a:cs typeface="+mn-cs"/>
                <a:sym typeface="宋体" pitchFamily="2" charset="-122"/>
              </a:defRPr>
            </a:lvl1pPr>
            <a:lvl2pPr marL="742950" indent="-285750" algn="l" defTabSz="0" rtl="0" eaLnBrk="0" fontAlgn="base" hangingPunct="0">
              <a:spcBef>
                <a:spcPct val="20000"/>
              </a:spcBef>
              <a:spcAft>
                <a:spcPct val="0"/>
              </a:spcAft>
              <a:buFont typeface="Wingdings" pitchFamily="2" charset="2"/>
              <a:buChar char="Ø"/>
              <a:defRPr sz="2400" b="0" kern="1200">
                <a:solidFill>
                  <a:srgbClr val="000000"/>
                </a:solidFill>
                <a:latin typeface="+mn-lt"/>
                <a:ea typeface="+mn-ea"/>
                <a:cs typeface="+mn-cs"/>
                <a:sym typeface="宋体" pitchFamily="2" charset="-122"/>
              </a:defRPr>
            </a:lvl2pPr>
            <a:lvl3pPr marL="1143000" indent="-228600" algn="l" defTabSz="0" rtl="0" eaLnBrk="0" fontAlgn="base" hangingPunct="0">
              <a:spcBef>
                <a:spcPct val="20000"/>
              </a:spcBef>
              <a:spcAft>
                <a:spcPct val="0"/>
              </a:spcAft>
              <a:buFont typeface="Wingdings" pitchFamily="2" charset="2"/>
              <a:buChar char="l"/>
              <a:defRPr sz="2000" b="0" kern="1200">
                <a:solidFill>
                  <a:srgbClr val="000000"/>
                </a:solidFill>
                <a:latin typeface="+mn-lt"/>
                <a:ea typeface="+mn-ea"/>
                <a:cs typeface="+mn-cs"/>
                <a:sym typeface="宋体" pitchFamily="2" charset="-122"/>
              </a:defRPr>
            </a:lvl3pPr>
            <a:lvl4pPr marL="1600200" indent="-228600" algn="l" defTabSz="0" rtl="0" eaLnBrk="0" fontAlgn="base" hangingPunct="0">
              <a:spcBef>
                <a:spcPct val="20000"/>
              </a:spcBef>
              <a:spcAft>
                <a:spcPct val="0"/>
              </a:spcAft>
              <a:buFont typeface="Wingdings" pitchFamily="2" charset="2"/>
              <a:buChar char="–"/>
              <a:defRPr sz="2000" b="0" kern="1200">
                <a:solidFill>
                  <a:srgbClr val="000000"/>
                </a:solidFill>
                <a:latin typeface="+mn-lt"/>
                <a:ea typeface="+mn-ea"/>
                <a:cs typeface="+mn-cs"/>
                <a:sym typeface="宋体" pitchFamily="2" charset="-122"/>
              </a:defRPr>
            </a:lvl4pPr>
            <a:lvl5pPr marL="2057400" indent="-228600" algn="l" defTabSz="0" rtl="0" eaLnBrk="0" fontAlgn="base" hangingPunct="0">
              <a:spcBef>
                <a:spcPct val="20000"/>
              </a:spcBef>
              <a:spcAft>
                <a:spcPct val="0"/>
              </a:spcAft>
              <a:buFont typeface="Wingdings" pitchFamily="2" charset="2"/>
              <a:buChar char="l"/>
              <a:defRPr sz="2000" b="0" kern="1200">
                <a:solidFill>
                  <a:srgbClr val="000000"/>
                </a:solidFill>
                <a:latin typeface="+mn-lt"/>
                <a:ea typeface="+mn-ea"/>
                <a:cs typeface="+mn-cs"/>
                <a:sym typeface="宋体" pitchFamily="2" charset="-122"/>
              </a:defRPr>
            </a:lvl5pPr>
          </a:lstStyle>
          <a:p>
            <a:pPr marL="0" lvl="0" indent="0" defTabSz="914400">
              <a:spcBef>
                <a:spcPct val="0"/>
              </a:spcBef>
              <a:buFont typeface="Arial" pitchFamily="34" charset="0"/>
              <a:buNone/>
            </a:pPr>
            <a:endParaRPr lang="zh-CN" altLang="en-US" sz="2400" b="1" dirty="0">
              <a:solidFill>
                <a:schemeClr val="tx1"/>
              </a:solidFill>
            </a:endParaRPr>
          </a:p>
        </p:txBody>
      </p:sp>
      <p:sp>
        <p:nvSpPr>
          <p:cNvPr id="13" name="圆角矩形 2"/>
          <p:cNvSpPr/>
          <p:nvPr/>
        </p:nvSpPr>
        <p:spPr>
          <a:xfrm>
            <a:off x="5760085" y="3234055"/>
            <a:ext cx="2745740" cy="602615"/>
          </a:xfrm>
          <a:prstGeom prst="roundRect">
            <a:avLst>
              <a:gd name="adj" fmla="val 16667"/>
            </a:avLst>
          </a:prstGeom>
          <a:noFill/>
          <a:ln w="28575" cap="flat" cmpd="sng">
            <a:solidFill>
              <a:srgbClr val="FF0000"/>
            </a:solidFill>
            <a:prstDash val="solid"/>
            <a:headEnd type="none" w="med" len="med"/>
            <a:tailEnd type="none" w="med" len="med"/>
          </a:ln>
        </p:spPr>
        <p:txBody>
          <a:bodyPr/>
          <a:lstStyle>
            <a:lvl1pPr marL="342900" indent="-342900" algn="l" defTabSz="0" rtl="0" eaLnBrk="0" fontAlgn="base" hangingPunct="0">
              <a:spcBef>
                <a:spcPct val="20000"/>
              </a:spcBef>
              <a:spcAft>
                <a:spcPct val="0"/>
              </a:spcAft>
              <a:buFont typeface="Wingdings" pitchFamily="2" charset="2"/>
              <a:buChar char="l"/>
              <a:defRPr sz="2800" b="0" kern="1200">
                <a:solidFill>
                  <a:srgbClr val="000000"/>
                </a:solidFill>
                <a:latin typeface="+mn-lt"/>
                <a:ea typeface="+mn-ea"/>
                <a:cs typeface="+mn-cs"/>
                <a:sym typeface="宋体" pitchFamily="2" charset="-122"/>
              </a:defRPr>
            </a:lvl1pPr>
            <a:lvl2pPr marL="742950" indent="-285750" algn="l" defTabSz="0" rtl="0" eaLnBrk="0" fontAlgn="base" hangingPunct="0">
              <a:spcBef>
                <a:spcPct val="20000"/>
              </a:spcBef>
              <a:spcAft>
                <a:spcPct val="0"/>
              </a:spcAft>
              <a:buFont typeface="Wingdings" pitchFamily="2" charset="2"/>
              <a:buChar char="Ø"/>
              <a:defRPr sz="2400" b="0" kern="1200">
                <a:solidFill>
                  <a:srgbClr val="000000"/>
                </a:solidFill>
                <a:latin typeface="+mn-lt"/>
                <a:ea typeface="+mn-ea"/>
                <a:cs typeface="+mn-cs"/>
                <a:sym typeface="宋体" pitchFamily="2" charset="-122"/>
              </a:defRPr>
            </a:lvl2pPr>
            <a:lvl3pPr marL="1143000" indent="-228600" algn="l" defTabSz="0" rtl="0" eaLnBrk="0" fontAlgn="base" hangingPunct="0">
              <a:spcBef>
                <a:spcPct val="20000"/>
              </a:spcBef>
              <a:spcAft>
                <a:spcPct val="0"/>
              </a:spcAft>
              <a:buFont typeface="Wingdings" pitchFamily="2" charset="2"/>
              <a:buChar char="l"/>
              <a:defRPr sz="2000" b="0" kern="1200">
                <a:solidFill>
                  <a:srgbClr val="000000"/>
                </a:solidFill>
                <a:latin typeface="+mn-lt"/>
                <a:ea typeface="+mn-ea"/>
                <a:cs typeface="+mn-cs"/>
                <a:sym typeface="宋体" pitchFamily="2" charset="-122"/>
              </a:defRPr>
            </a:lvl3pPr>
            <a:lvl4pPr marL="1600200" indent="-228600" algn="l" defTabSz="0" rtl="0" eaLnBrk="0" fontAlgn="base" hangingPunct="0">
              <a:spcBef>
                <a:spcPct val="20000"/>
              </a:spcBef>
              <a:spcAft>
                <a:spcPct val="0"/>
              </a:spcAft>
              <a:buFont typeface="Wingdings" pitchFamily="2" charset="2"/>
              <a:buChar char="–"/>
              <a:defRPr sz="2000" b="0" kern="1200">
                <a:solidFill>
                  <a:srgbClr val="000000"/>
                </a:solidFill>
                <a:latin typeface="+mn-lt"/>
                <a:ea typeface="+mn-ea"/>
                <a:cs typeface="+mn-cs"/>
                <a:sym typeface="宋体" pitchFamily="2" charset="-122"/>
              </a:defRPr>
            </a:lvl4pPr>
            <a:lvl5pPr marL="2057400" indent="-228600" algn="l" defTabSz="0" rtl="0" eaLnBrk="0" fontAlgn="base" hangingPunct="0">
              <a:spcBef>
                <a:spcPct val="20000"/>
              </a:spcBef>
              <a:spcAft>
                <a:spcPct val="0"/>
              </a:spcAft>
              <a:buFont typeface="Wingdings" pitchFamily="2" charset="2"/>
              <a:buChar char="l"/>
              <a:defRPr sz="2000" b="0" kern="1200">
                <a:solidFill>
                  <a:srgbClr val="000000"/>
                </a:solidFill>
                <a:latin typeface="+mn-lt"/>
                <a:ea typeface="+mn-ea"/>
                <a:cs typeface="+mn-cs"/>
                <a:sym typeface="宋体" pitchFamily="2" charset="-122"/>
              </a:defRPr>
            </a:lvl5pPr>
          </a:lstStyle>
          <a:p>
            <a:pPr marL="0" lvl="0" indent="0" defTabSz="914400">
              <a:spcBef>
                <a:spcPct val="0"/>
              </a:spcBef>
              <a:buFont typeface="Arial" pitchFamily="34" charset="0"/>
              <a:buNone/>
            </a:pPr>
            <a:endParaRPr lang="zh-CN" altLang="en-US" sz="2400" b="1" dirty="0">
              <a:solidFill>
                <a:schemeClr val="tx1"/>
              </a:solidFill>
            </a:endParaRPr>
          </a:p>
        </p:txBody>
      </p:sp>
      <p:sp>
        <p:nvSpPr>
          <p:cNvPr id="3" name="圆角矩形 2"/>
          <p:cNvSpPr/>
          <p:nvPr/>
        </p:nvSpPr>
        <p:spPr>
          <a:xfrm>
            <a:off x="5810885" y="5100320"/>
            <a:ext cx="2745740" cy="307975"/>
          </a:xfrm>
          <a:prstGeom prst="roundRect">
            <a:avLst>
              <a:gd name="adj" fmla="val 16667"/>
            </a:avLst>
          </a:prstGeom>
          <a:noFill/>
          <a:ln w="28575" cap="flat" cmpd="sng">
            <a:solidFill>
              <a:srgbClr val="FF0000"/>
            </a:solidFill>
            <a:prstDash val="solid"/>
            <a:headEnd type="none" w="med" len="med"/>
            <a:tailEnd type="none" w="med" len="med"/>
          </a:ln>
        </p:spPr>
        <p:txBody>
          <a:bodyPr/>
          <a:lstStyle>
            <a:lvl1pPr marL="342900" indent="-342900" algn="l" defTabSz="0" rtl="0" eaLnBrk="0" fontAlgn="base" hangingPunct="0">
              <a:spcBef>
                <a:spcPct val="20000"/>
              </a:spcBef>
              <a:spcAft>
                <a:spcPct val="0"/>
              </a:spcAft>
              <a:buFont typeface="Wingdings" pitchFamily="2" charset="2"/>
              <a:buChar char="l"/>
              <a:defRPr sz="2800" b="0" kern="1200">
                <a:solidFill>
                  <a:srgbClr val="000000"/>
                </a:solidFill>
                <a:latin typeface="+mn-lt"/>
                <a:ea typeface="+mn-ea"/>
                <a:cs typeface="+mn-cs"/>
                <a:sym typeface="宋体" pitchFamily="2" charset="-122"/>
              </a:defRPr>
            </a:lvl1pPr>
            <a:lvl2pPr marL="742950" indent="-285750" algn="l" defTabSz="0" rtl="0" eaLnBrk="0" fontAlgn="base" hangingPunct="0">
              <a:spcBef>
                <a:spcPct val="20000"/>
              </a:spcBef>
              <a:spcAft>
                <a:spcPct val="0"/>
              </a:spcAft>
              <a:buFont typeface="Wingdings" pitchFamily="2" charset="2"/>
              <a:buChar char="Ø"/>
              <a:defRPr sz="2400" b="0" kern="1200">
                <a:solidFill>
                  <a:srgbClr val="000000"/>
                </a:solidFill>
                <a:latin typeface="+mn-lt"/>
                <a:ea typeface="+mn-ea"/>
                <a:cs typeface="+mn-cs"/>
                <a:sym typeface="宋体" pitchFamily="2" charset="-122"/>
              </a:defRPr>
            </a:lvl2pPr>
            <a:lvl3pPr marL="1143000" indent="-228600" algn="l" defTabSz="0" rtl="0" eaLnBrk="0" fontAlgn="base" hangingPunct="0">
              <a:spcBef>
                <a:spcPct val="20000"/>
              </a:spcBef>
              <a:spcAft>
                <a:spcPct val="0"/>
              </a:spcAft>
              <a:buFont typeface="Wingdings" pitchFamily="2" charset="2"/>
              <a:buChar char="l"/>
              <a:defRPr sz="2000" b="0" kern="1200">
                <a:solidFill>
                  <a:srgbClr val="000000"/>
                </a:solidFill>
                <a:latin typeface="+mn-lt"/>
                <a:ea typeface="+mn-ea"/>
                <a:cs typeface="+mn-cs"/>
                <a:sym typeface="宋体" pitchFamily="2" charset="-122"/>
              </a:defRPr>
            </a:lvl3pPr>
            <a:lvl4pPr marL="1600200" indent="-228600" algn="l" defTabSz="0" rtl="0" eaLnBrk="0" fontAlgn="base" hangingPunct="0">
              <a:spcBef>
                <a:spcPct val="20000"/>
              </a:spcBef>
              <a:spcAft>
                <a:spcPct val="0"/>
              </a:spcAft>
              <a:buFont typeface="Wingdings" pitchFamily="2" charset="2"/>
              <a:buChar char="–"/>
              <a:defRPr sz="2000" b="0" kern="1200">
                <a:solidFill>
                  <a:srgbClr val="000000"/>
                </a:solidFill>
                <a:latin typeface="+mn-lt"/>
                <a:ea typeface="+mn-ea"/>
                <a:cs typeface="+mn-cs"/>
                <a:sym typeface="宋体" pitchFamily="2" charset="-122"/>
              </a:defRPr>
            </a:lvl4pPr>
            <a:lvl5pPr marL="2057400" indent="-228600" algn="l" defTabSz="0" rtl="0" eaLnBrk="0" fontAlgn="base" hangingPunct="0">
              <a:spcBef>
                <a:spcPct val="20000"/>
              </a:spcBef>
              <a:spcAft>
                <a:spcPct val="0"/>
              </a:spcAft>
              <a:buFont typeface="Wingdings" pitchFamily="2" charset="2"/>
              <a:buChar char="l"/>
              <a:defRPr sz="2000" b="0" kern="1200">
                <a:solidFill>
                  <a:srgbClr val="000000"/>
                </a:solidFill>
                <a:latin typeface="+mn-lt"/>
                <a:ea typeface="+mn-ea"/>
                <a:cs typeface="+mn-cs"/>
                <a:sym typeface="宋体" pitchFamily="2" charset="-122"/>
              </a:defRPr>
            </a:lvl5pPr>
          </a:lstStyle>
          <a:p>
            <a:pPr marL="0" lvl="0" indent="0" defTabSz="914400">
              <a:spcBef>
                <a:spcPct val="0"/>
              </a:spcBef>
              <a:buFont typeface="Arial" pitchFamily="34" charset="0"/>
              <a:buNone/>
            </a:pPr>
            <a:endParaRPr lang="zh-CN" altLang="en-US" sz="2400" b="1" dirty="0">
              <a:solidFill>
                <a:schemeClr val="tx1"/>
              </a:solidFill>
            </a:endParaRPr>
          </a:p>
        </p:txBody>
      </p:sp>
      <p:sp>
        <p:nvSpPr>
          <p:cNvPr id="7" name="圆角矩形 2"/>
          <p:cNvSpPr/>
          <p:nvPr/>
        </p:nvSpPr>
        <p:spPr>
          <a:xfrm>
            <a:off x="5798185" y="3970655"/>
            <a:ext cx="2745740" cy="539115"/>
          </a:xfrm>
          <a:prstGeom prst="roundRect">
            <a:avLst>
              <a:gd name="adj" fmla="val 16667"/>
            </a:avLst>
          </a:prstGeom>
          <a:noFill/>
          <a:ln w="28575" cap="flat" cmpd="sng">
            <a:solidFill>
              <a:srgbClr val="FF0000"/>
            </a:solidFill>
            <a:prstDash val="solid"/>
            <a:headEnd type="none" w="med" len="med"/>
            <a:tailEnd type="none" w="med" len="med"/>
          </a:ln>
        </p:spPr>
        <p:txBody>
          <a:bodyPr/>
          <a:lstStyle>
            <a:lvl1pPr marL="342900" indent="-342900" algn="l" defTabSz="0" rtl="0" eaLnBrk="0" fontAlgn="base" hangingPunct="0">
              <a:spcBef>
                <a:spcPct val="20000"/>
              </a:spcBef>
              <a:spcAft>
                <a:spcPct val="0"/>
              </a:spcAft>
              <a:buFont typeface="Wingdings" pitchFamily="2" charset="2"/>
              <a:buChar char="l"/>
              <a:defRPr sz="2800" b="0" kern="1200">
                <a:solidFill>
                  <a:srgbClr val="000000"/>
                </a:solidFill>
                <a:latin typeface="+mn-lt"/>
                <a:ea typeface="+mn-ea"/>
                <a:cs typeface="+mn-cs"/>
                <a:sym typeface="宋体" pitchFamily="2" charset="-122"/>
              </a:defRPr>
            </a:lvl1pPr>
            <a:lvl2pPr marL="742950" indent="-285750" algn="l" defTabSz="0" rtl="0" eaLnBrk="0" fontAlgn="base" hangingPunct="0">
              <a:spcBef>
                <a:spcPct val="20000"/>
              </a:spcBef>
              <a:spcAft>
                <a:spcPct val="0"/>
              </a:spcAft>
              <a:buFont typeface="Wingdings" pitchFamily="2" charset="2"/>
              <a:buChar char="Ø"/>
              <a:defRPr sz="2400" b="0" kern="1200">
                <a:solidFill>
                  <a:srgbClr val="000000"/>
                </a:solidFill>
                <a:latin typeface="+mn-lt"/>
                <a:ea typeface="+mn-ea"/>
                <a:cs typeface="+mn-cs"/>
                <a:sym typeface="宋体" pitchFamily="2" charset="-122"/>
              </a:defRPr>
            </a:lvl2pPr>
            <a:lvl3pPr marL="1143000" indent="-228600" algn="l" defTabSz="0" rtl="0" eaLnBrk="0" fontAlgn="base" hangingPunct="0">
              <a:spcBef>
                <a:spcPct val="20000"/>
              </a:spcBef>
              <a:spcAft>
                <a:spcPct val="0"/>
              </a:spcAft>
              <a:buFont typeface="Wingdings" pitchFamily="2" charset="2"/>
              <a:buChar char="l"/>
              <a:defRPr sz="2000" b="0" kern="1200">
                <a:solidFill>
                  <a:srgbClr val="000000"/>
                </a:solidFill>
                <a:latin typeface="+mn-lt"/>
                <a:ea typeface="+mn-ea"/>
                <a:cs typeface="+mn-cs"/>
                <a:sym typeface="宋体" pitchFamily="2" charset="-122"/>
              </a:defRPr>
            </a:lvl3pPr>
            <a:lvl4pPr marL="1600200" indent="-228600" algn="l" defTabSz="0" rtl="0" eaLnBrk="0" fontAlgn="base" hangingPunct="0">
              <a:spcBef>
                <a:spcPct val="20000"/>
              </a:spcBef>
              <a:spcAft>
                <a:spcPct val="0"/>
              </a:spcAft>
              <a:buFont typeface="Wingdings" pitchFamily="2" charset="2"/>
              <a:buChar char="–"/>
              <a:defRPr sz="2000" b="0" kern="1200">
                <a:solidFill>
                  <a:srgbClr val="000000"/>
                </a:solidFill>
                <a:latin typeface="+mn-lt"/>
                <a:ea typeface="+mn-ea"/>
                <a:cs typeface="+mn-cs"/>
                <a:sym typeface="宋体" pitchFamily="2" charset="-122"/>
              </a:defRPr>
            </a:lvl4pPr>
            <a:lvl5pPr marL="2057400" indent="-228600" algn="l" defTabSz="0" rtl="0" eaLnBrk="0" fontAlgn="base" hangingPunct="0">
              <a:spcBef>
                <a:spcPct val="20000"/>
              </a:spcBef>
              <a:spcAft>
                <a:spcPct val="0"/>
              </a:spcAft>
              <a:buFont typeface="Wingdings" pitchFamily="2" charset="2"/>
              <a:buChar char="l"/>
              <a:defRPr sz="2000" b="0" kern="1200">
                <a:solidFill>
                  <a:srgbClr val="000000"/>
                </a:solidFill>
                <a:latin typeface="+mn-lt"/>
                <a:ea typeface="+mn-ea"/>
                <a:cs typeface="+mn-cs"/>
                <a:sym typeface="宋体" pitchFamily="2" charset="-122"/>
              </a:defRPr>
            </a:lvl5pPr>
          </a:lstStyle>
          <a:p>
            <a:pPr marL="0" lvl="0" indent="0" defTabSz="914400">
              <a:spcBef>
                <a:spcPct val="0"/>
              </a:spcBef>
              <a:buFont typeface="Arial" pitchFamily="34" charset="0"/>
              <a:buNone/>
            </a:pPr>
            <a:endParaRPr lang="zh-CN" altLang="en-US" sz="2400" b="1"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3"/>
          <p:cNvSpPr txBox="1">
            <a:spLocks noChangeArrowheads="1"/>
          </p:cNvSpPr>
          <p:nvPr/>
        </p:nvSpPr>
        <p:spPr bwMode="auto">
          <a:xfrm>
            <a:off x="69850" y="1219835"/>
            <a:ext cx="8921750" cy="684530"/>
          </a:xfrm>
          <a:prstGeom prst="rect">
            <a:avLst/>
          </a:prstGeom>
          <a:noFill/>
          <a:ln w="9525">
            <a:noFill/>
            <a:miter lim="800000"/>
          </a:ln>
        </p:spPr>
        <p:txBody>
          <a:bodyPr/>
          <a:lstStyle/>
          <a:p>
            <a:pPr marL="342900" indent="-342900" eaLnBrk="1" hangingPunct="1">
              <a:spcBef>
                <a:spcPct val="20000"/>
              </a:spcBef>
              <a:buClr>
                <a:srgbClr val="000000"/>
              </a:buClr>
              <a:buFont typeface="Wingdings" pitchFamily="2" charset="2"/>
              <a:buChar char="l"/>
              <a:defRPr/>
            </a:pPr>
            <a:r>
              <a:rPr lang="en-US" altLang="zh-CN" sz="2800" b="1" kern="0" dirty="0" smtClean="0">
                <a:solidFill>
                  <a:srgbClr val="000000"/>
                </a:solidFill>
                <a:latin typeface="Times New Roman" pitchFamily="18" charset="0"/>
                <a:sym typeface="Wingdings" pitchFamily="2" charset="2"/>
              </a:rPr>
              <a:t>SCS-based </a:t>
            </a:r>
            <a:r>
              <a:rPr lang="en-US" altLang="zh-CN" sz="2800" b="1" kern="0" dirty="0" smtClean="0">
                <a:solidFill>
                  <a:srgbClr val="FF0000"/>
                </a:solidFill>
                <a:latin typeface="Times New Roman" pitchFamily="18" charset="0"/>
                <a:sym typeface="Wingdings" pitchFamily="2" charset="2"/>
              </a:rPr>
              <a:t>channel estimator</a:t>
            </a:r>
            <a:r>
              <a:rPr lang="en-US" altLang="zh-CN" sz="2800" b="1" kern="0" dirty="0" smtClean="0">
                <a:solidFill>
                  <a:srgbClr val="000000"/>
                </a:solidFill>
                <a:latin typeface="Times New Roman" pitchFamily="18" charset="0"/>
                <a:sym typeface="Wingdings" pitchFamily="2" charset="2"/>
              </a:rPr>
              <a:t> </a:t>
            </a:r>
          </a:p>
          <a:p>
            <a:pPr marL="800100" lvl="1" indent="-342900" eaLnBrk="1" hangingPunct="1">
              <a:spcBef>
                <a:spcPct val="20000"/>
              </a:spcBef>
              <a:buClr>
                <a:srgbClr val="000000"/>
              </a:buClr>
              <a:buFont typeface="Wingdings" charset="0"/>
              <a:buChar char="n"/>
              <a:defRPr/>
            </a:pPr>
            <a:r>
              <a:rPr lang="en-US" altLang="zh-CN" b="1" kern="0" dirty="0" smtClean="0">
                <a:solidFill>
                  <a:srgbClr val="000000"/>
                </a:solidFill>
                <a:latin typeface="Times New Roman" pitchFamily="18" charset="0"/>
                <a:sym typeface="Wingdings" pitchFamily="2" charset="2"/>
              </a:rPr>
              <a:t>Sturcutred sparsity adaptive matching pursuit (SSAMP) algorithm</a:t>
            </a:r>
            <a:endParaRPr lang="en-US" altLang="zh-CN" sz="2800" b="1" kern="0" dirty="0" smtClean="0">
              <a:solidFill>
                <a:srgbClr val="000000"/>
              </a:solidFill>
              <a:latin typeface="Times New Roman" pitchFamily="18" charset="0"/>
            </a:endParaRPr>
          </a:p>
          <a:p>
            <a:pPr marL="342900" indent="-342900" eaLnBrk="1" hangingPunct="1">
              <a:spcBef>
                <a:spcPct val="20000"/>
              </a:spcBef>
              <a:buClr>
                <a:srgbClr val="000000"/>
              </a:buClr>
              <a:buFont typeface="Wingdings" pitchFamily="2" charset="2"/>
              <a:buChar char="l"/>
              <a:defRPr/>
            </a:pPr>
            <a:endParaRPr lang="en-US" altLang="zh-CN" kern="0" dirty="0" smtClean="0">
              <a:solidFill>
                <a:srgbClr val="000000"/>
              </a:solidFill>
              <a:latin typeface="Times New Roman" pitchFamily="18" charset="0"/>
            </a:endParaRPr>
          </a:p>
        </p:txBody>
      </p:sp>
      <p:sp>
        <p:nvSpPr>
          <p:cNvPr id="6" name="标题 5"/>
          <p:cNvSpPr>
            <a:spLocks noGrp="1"/>
          </p:cNvSpPr>
          <p:nvPr>
            <p:ph type="title"/>
          </p:nvPr>
        </p:nvSpPr>
        <p:spPr/>
        <p:txBody>
          <a:bodyPr/>
          <a:lstStyle/>
          <a:p>
            <a:r>
              <a:rPr lang="en-US" altLang="zh-CN" dirty="0" smtClean="0">
                <a:latin typeface="Times New Roman" pitchFamily="18" charset="0"/>
              </a:rPr>
              <a:t>Proposed Scheme</a:t>
            </a:r>
          </a:p>
        </p:txBody>
      </p:sp>
      <p:pic>
        <p:nvPicPr>
          <p:cNvPr id="4" name="内容占位符 3" descr="QQ截图20160508163103"/>
          <p:cNvPicPr>
            <a:picLocks noGrp="1" noChangeAspect="1"/>
          </p:cNvPicPr>
          <p:nvPr>
            <p:ph idx="1"/>
          </p:nvPr>
        </p:nvPicPr>
        <p:blipFill>
          <a:blip r:embed="rId3"/>
          <a:stretch>
            <a:fillRect/>
          </a:stretch>
        </p:blipFill>
        <p:spPr>
          <a:xfrm>
            <a:off x="762635" y="2515235"/>
            <a:ext cx="4553585" cy="3975735"/>
          </a:xfrm>
          <a:prstGeom prst="rect">
            <a:avLst/>
          </a:prstGeom>
        </p:spPr>
      </p:pic>
      <p:pic>
        <p:nvPicPr>
          <p:cNvPr id="5" name="图片 4" descr="QQ截图20160508163149"/>
          <p:cNvPicPr>
            <a:picLocks noChangeAspect="1"/>
          </p:cNvPicPr>
          <p:nvPr/>
        </p:nvPicPr>
        <p:blipFill>
          <a:blip r:embed="rId4"/>
          <a:stretch>
            <a:fillRect/>
          </a:stretch>
        </p:blipFill>
        <p:spPr>
          <a:xfrm>
            <a:off x="5438140" y="2805430"/>
            <a:ext cx="3181985" cy="2788920"/>
          </a:xfrm>
          <a:prstGeom prst="rect">
            <a:avLst/>
          </a:prstGeom>
        </p:spPr>
      </p:pic>
      <p:pic>
        <p:nvPicPr>
          <p:cNvPr id="10" name="图片 9" descr="QQ截图20160508163520"/>
          <p:cNvPicPr>
            <a:picLocks noChangeAspect="1"/>
          </p:cNvPicPr>
          <p:nvPr/>
        </p:nvPicPr>
        <p:blipFill>
          <a:blip r:embed="rId5"/>
          <a:stretch>
            <a:fillRect/>
          </a:stretch>
        </p:blipFill>
        <p:spPr>
          <a:xfrm>
            <a:off x="802005" y="2501900"/>
            <a:ext cx="7746365" cy="76200"/>
          </a:xfrm>
          <a:prstGeom prst="rect">
            <a:avLst/>
          </a:prstGeom>
        </p:spPr>
      </p:pic>
      <p:pic>
        <p:nvPicPr>
          <p:cNvPr id="11" name="图片 10" descr="QQ截图20160508163520"/>
          <p:cNvPicPr>
            <a:picLocks noChangeAspect="1"/>
          </p:cNvPicPr>
          <p:nvPr/>
        </p:nvPicPr>
        <p:blipFill>
          <a:blip r:embed="rId5"/>
          <a:stretch>
            <a:fillRect/>
          </a:stretch>
        </p:blipFill>
        <p:spPr>
          <a:xfrm>
            <a:off x="802005" y="2739390"/>
            <a:ext cx="7746365" cy="76200"/>
          </a:xfrm>
          <a:prstGeom prst="rect">
            <a:avLst/>
          </a:prstGeom>
        </p:spPr>
      </p:pic>
      <p:sp>
        <p:nvSpPr>
          <p:cNvPr id="13" name="圆角矩形 2"/>
          <p:cNvSpPr/>
          <p:nvPr/>
        </p:nvSpPr>
        <p:spPr>
          <a:xfrm>
            <a:off x="5608955" y="3505835"/>
            <a:ext cx="3075305" cy="1805940"/>
          </a:xfrm>
          <a:prstGeom prst="roundRect">
            <a:avLst>
              <a:gd name="adj" fmla="val 16667"/>
            </a:avLst>
          </a:prstGeom>
          <a:noFill/>
          <a:ln w="28575" cap="flat" cmpd="sng">
            <a:solidFill>
              <a:srgbClr val="FF0000"/>
            </a:solidFill>
            <a:prstDash val="solid"/>
            <a:headEnd type="none" w="med" len="med"/>
            <a:tailEnd type="none" w="med" len="med"/>
          </a:ln>
        </p:spPr>
        <p:txBody>
          <a:bodyPr/>
          <a:lstStyle>
            <a:lvl1pPr marL="342900" indent="-342900" algn="l" defTabSz="0" rtl="0" eaLnBrk="0" fontAlgn="base" hangingPunct="0">
              <a:spcBef>
                <a:spcPct val="20000"/>
              </a:spcBef>
              <a:spcAft>
                <a:spcPct val="0"/>
              </a:spcAft>
              <a:buFont typeface="Wingdings" pitchFamily="2" charset="2"/>
              <a:buChar char="l"/>
              <a:defRPr sz="2800" b="0" kern="1200">
                <a:solidFill>
                  <a:srgbClr val="000000"/>
                </a:solidFill>
                <a:latin typeface="+mn-lt"/>
                <a:ea typeface="+mn-ea"/>
                <a:cs typeface="+mn-cs"/>
                <a:sym typeface="宋体" pitchFamily="2" charset="-122"/>
              </a:defRPr>
            </a:lvl1pPr>
            <a:lvl2pPr marL="742950" indent="-285750" algn="l" defTabSz="0" rtl="0" eaLnBrk="0" fontAlgn="base" hangingPunct="0">
              <a:spcBef>
                <a:spcPct val="20000"/>
              </a:spcBef>
              <a:spcAft>
                <a:spcPct val="0"/>
              </a:spcAft>
              <a:buFont typeface="Wingdings" pitchFamily="2" charset="2"/>
              <a:buChar char="Ø"/>
              <a:defRPr sz="2400" b="0" kern="1200">
                <a:solidFill>
                  <a:srgbClr val="000000"/>
                </a:solidFill>
                <a:latin typeface="+mn-lt"/>
                <a:ea typeface="+mn-ea"/>
                <a:cs typeface="+mn-cs"/>
                <a:sym typeface="宋体" pitchFamily="2" charset="-122"/>
              </a:defRPr>
            </a:lvl2pPr>
            <a:lvl3pPr marL="1143000" indent="-228600" algn="l" defTabSz="0" rtl="0" eaLnBrk="0" fontAlgn="base" hangingPunct="0">
              <a:spcBef>
                <a:spcPct val="20000"/>
              </a:spcBef>
              <a:spcAft>
                <a:spcPct val="0"/>
              </a:spcAft>
              <a:buFont typeface="Wingdings" pitchFamily="2" charset="2"/>
              <a:buChar char="l"/>
              <a:defRPr sz="2000" b="0" kern="1200">
                <a:solidFill>
                  <a:srgbClr val="000000"/>
                </a:solidFill>
                <a:latin typeface="+mn-lt"/>
                <a:ea typeface="+mn-ea"/>
                <a:cs typeface="+mn-cs"/>
                <a:sym typeface="宋体" pitchFamily="2" charset="-122"/>
              </a:defRPr>
            </a:lvl3pPr>
            <a:lvl4pPr marL="1600200" indent="-228600" algn="l" defTabSz="0" rtl="0" eaLnBrk="0" fontAlgn="base" hangingPunct="0">
              <a:spcBef>
                <a:spcPct val="20000"/>
              </a:spcBef>
              <a:spcAft>
                <a:spcPct val="0"/>
              </a:spcAft>
              <a:buFont typeface="Wingdings" pitchFamily="2" charset="2"/>
              <a:buChar char="–"/>
              <a:defRPr sz="2000" b="0" kern="1200">
                <a:solidFill>
                  <a:srgbClr val="000000"/>
                </a:solidFill>
                <a:latin typeface="+mn-lt"/>
                <a:ea typeface="+mn-ea"/>
                <a:cs typeface="+mn-cs"/>
                <a:sym typeface="宋体" pitchFamily="2" charset="-122"/>
              </a:defRPr>
            </a:lvl4pPr>
            <a:lvl5pPr marL="2057400" indent="-228600" algn="l" defTabSz="0" rtl="0" eaLnBrk="0" fontAlgn="base" hangingPunct="0">
              <a:spcBef>
                <a:spcPct val="20000"/>
              </a:spcBef>
              <a:spcAft>
                <a:spcPct val="0"/>
              </a:spcAft>
              <a:buFont typeface="Wingdings" pitchFamily="2" charset="2"/>
              <a:buChar char="l"/>
              <a:defRPr sz="2000" b="0" kern="1200">
                <a:solidFill>
                  <a:srgbClr val="000000"/>
                </a:solidFill>
                <a:latin typeface="+mn-lt"/>
                <a:ea typeface="+mn-ea"/>
                <a:cs typeface="+mn-cs"/>
                <a:sym typeface="宋体" pitchFamily="2" charset="-122"/>
              </a:defRPr>
            </a:lvl5pPr>
          </a:lstStyle>
          <a:p>
            <a:pPr marL="0" lvl="0" indent="0" defTabSz="914400">
              <a:spcBef>
                <a:spcPct val="0"/>
              </a:spcBef>
              <a:buFont typeface="Arial" pitchFamily="34" charset="0"/>
              <a:buNone/>
            </a:pPr>
            <a:endParaRPr lang="zh-CN" altLang="en-US" sz="2400" b="1"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6"/>
          <p:cNvSpPr>
            <a:spLocks noChangeArrowheads="1"/>
          </p:cNvSpPr>
          <p:nvPr/>
        </p:nvSpPr>
        <p:spPr bwMode="gray">
          <a:xfrm>
            <a:off x="833628" y="2514600"/>
            <a:ext cx="4040187" cy="457200"/>
          </a:xfrm>
          <a:prstGeom prst="roundRect">
            <a:avLst>
              <a:gd name="adj" fmla="val 16667"/>
            </a:avLst>
          </a:prstGeom>
          <a:solidFill>
            <a:schemeClr val="tx1">
              <a:lumMod val="20000"/>
              <a:lumOff val="80000"/>
            </a:schemeClr>
          </a:solidFill>
          <a:ln w="31750" algn="ctr">
            <a:noFill/>
            <a:round/>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27650" name="Rectangle 2"/>
          <p:cNvSpPr>
            <a:spLocks noGrp="1" noChangeArrowheads="1"/>
          </p:cNvSpPr>
          <p:nvPr>
            <p:ph type="title"/>
          </p:nvPr>
        </p:nvSpPr>
        <p:spPr/>
        <p:txBody>
          <a:bodyPr/>
          <a:lstStyle/>
          <a:p>
            <a:pPr eaLnBrk="1" hangingPunct="1"/>
            <a:r>
              <a:rPr lang="en-US" altLang="zh-CN" smtClean="0">
                <a:latin typeface="Times New Roman" pitchFamily="18" charset="0"/>
                <a:ea typeface="宋体" charset="-122"/>
              </a:rPr>
              <a:t>Contents</a:t>
            </a:r>
          </a:p>
        </p:txBody>
      </p:sp>
      <p:sp>
        <p:nvSpPr>
          <p:cNvPr id="5123" name="AutoShape 6"/>
          <p:cNvSpPr>
            <a:spLocks noChangeArrowheads="1"/>
          </p:cNvSpPr>
          <p:nvPr/>
        </p:nvSpPr>
        <p:spPr bwMode="gray">
          <a:xfrm>
            <a:off x="836613" y="1643063"/>
            <a:ext cx="4040187" cy="457200"/>
          </a:xfrm>
          <a:prstGeom prst="roundRect">
            <a:avLst>
              <a:gd name="adj" fmla="val 16667"/>
            </a:avLst>
          </a:prstGeom>
          <a:solidFill>
            <a:schemeClr val="tx1">
              <a:lumMod val="20000"/>
              <a:lumOff val="80000"/>
            </a:schemeClr>
          </a:solidFill>
          <a:ln w="31750" algn="ctr">
            <a:noFill/>
            <a:round/>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5124" name="AutoShape 7"/>
          <p:cNvSpPr>
            <a:spLocks noChangeArrowheads="1"/>
          </p:cNvSpPr>
          <p:nvPr/>
        </p:nvSpPr>
        <p:spPr bwMode="gray">
          <a:xfrm>
            <a:off x="406400" y="1524000"/>
            <a:ext cx="773113" cy="685800"/>
          </a:xfrm>
          <a:prstGeom prst="diamond">
            <a:avLst/>
          </a:prstGeom>
          <a:solidFill>
            <a:schemeClr val="bg2">
              <a:lumMod val="40000"/>
              <a:lumOff val="60000"/>
            </a:schemeClr>
          </a:solidFill>
          <a:ln w="31750" algn="ctr">
            <a:solidFill>
              <a:schemeClr val="bg1"/>
            </a:solidFill>
            <a:miter lim="800000"/>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27653" name="Text Box 8"/>
          <p:cNvSpPr txBox="1">
            <a:spLocks noChangeArrowheads="1"/>
          </p:cNvSpPr>
          <p:nvPr/>
        </p:nvSpPr>
        <p:spPr bwMode="gray">
          <a:xfrm>
            <a:off x="1066800" y="1625600"/>
            <a:ext cx="3276600" cy="457200"/>
          </a:xfrm>
          <a:prstGeom prst="rect">
            <a:avLst/>
          </a:prstGeom>
          <a:noFill/>
          <a:ln w="9525" algn="ctr">
            <a:noFill/>
            <a:miter lim="800000"/>
          </a:ln>
        </p:spPr>
        <p:txBody>
          <a:bodyPr>
            <a:spAutoFit/>
          </a:bodyPr>
          <a:lstStyle/>
          <a:p>
            <a:pPr algn="ctr" eaLnBrk="1" hangingPunct="1"/>
            <a:r>
              <a:rPr lang="en-US" b="1" dirty="0" smtClean="0">
                <a:latin typeface="Times New Roman" pitchFamily="18" charset="0"/>
                <a:cs typeface="Times New Roman" pitchFamily="18" charset="0"/>
              </a:rPr>
              <a:t>Technical Background</a:t>
            </a:r>
          </a:p>
        </p:txBody>
      </p:sp>
      <p:sp>
        <p:nvSpPr>
          <p:cNvPr id="27654" name="Text Box 9"/>
          <p:cNvSpPr txBox="1">
            <a:spLocks noChangeArrowheads="1"/>
          </p:cNvSpPr>
          <p:nvPr/>
        </p:nvSpPr>
        <p:spPr bwMode="gray">
          <a:xfrm>
            <a:off x="620713" y="1622425"/>
            <a:ext cx="354012" cy="457200"/>
          </a:xfrm>
          <a:prstGeom prst="rect">
            <a:avLst/>
          </a:prstGeom>
          <a:noFill/>
          <a:ln w="31750" algn="ctr">
            <a:noFill/>
            <a:miter lim="800000"/>
          </a:ln>
        </p:spPr>
        <p:txBody>
          <a:bodyPr wrap="none">
            <a:spAutoFit/>
          </a:bodyPr>
          <a:lstStyle/>
          <a:p>
            <a:pPr algn="ctr" eaLnBrk="1" hangingPunct="1"/>
            <a:r>
              <a:rPr lang="en-US" altLang="zh-CN" b="1">
                <a:solidFill>
                  <a:srgbClr val="B0DD7F"/>
                </a:solidFill>
                <a:latin typeface="Times New Roman" pitchFamily="18" charset="0"/>
              </a:rPr>
              <a:t>1</a:t>
            </a:r>
          </a:p>
        </p:txBody>
      </p:sp>
      <p:sp>
        <p:nvSpPr>
          <p:cNvPr id="5128" name="AutoShape 7"/>
          <p:cNvSpPr>
            <a:spLocks noChangeArrowheads="1"/>
          </p:cNvSpPr>
          <p:nvPr/>
        </p:nvSpPr>
        <p:spPr bwMode="gray">
          <a:xfrm>
            <a:off x="398463" y="2438400"/>
            <a:ext cx="773112" cy="685800"/>
          </a:xfrm>
          <a:prstGeom prst="diamond">
            <a:avLst/>
          </a:prstGeom>
          <a:solidFill>
            <a:schemeClr val="bg2">
              <a:lumMod val="40000"/>
              <a:lumOff val="60000"/>
            </a:schemeClr>
          </a:solidFill>
          <a:ln w="31750" algn="ctr">
            <a:solidFill>
              <a:schemeClr val="bg1"/>
            </a:solidFill>
            <a:miter lim="800000"/>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27657" name="Text Box 8"/>
          <p:cNvSpPr txBox="1">
            <a:spLocks noChangeArrowheads="1"/>
          </p:cNvSpPr>
          <p:nvPr/>
        </p:nvSpPr>
        <p:spPr bwMode="gray">
          <a:xfrm>
            <a:off x="1188402" y="2538095"/>
            <a:ext cx="2808288" cy="457200"/>
          </a:xfrm>
          <a:prstGeom prst="rect">
            <a:avLst/>
          </a:prstGeom>
          <a:noFill/>
          <a:ln w="9525" algn="ctr">
            <a:noFill/>
            <a:miter lim="800000"/>
          </a:ln>
        </p:spPr>
        <p:txBody>
          <a:bodyPr>
            <a:spAutoFit/>
          </a:bodyPr>
          <a:lstStyle/>
          <a:p>
            <a:pPr algn="l" eaLnBrk="1" hangingPunct="1"/>
            <a:r>
              <a:rPr lang="en-US" b="1" dirty="0" smtClean="0">
                <a:latin typeface="Times New Roman" pitchFamily="18" charset="0"/>
                <a:cs typeface="Times New Roman" pitchFamily="18" charset="0"/>
              </a:rPr>
              <a:t>Sysmtem Model</a:t>
            </a:r>
          </a:p>
        </p:txBody>
      </p:sp>
      <p:sp>
        <p:nvSpPr>
          <p:cNvPr id="27658" name="Text Box 9"/>
          <p:cNvSpPr txBox="1">
            <a:spLocks noChangeArrowheads="1"/>
          </p:cNvSpPr>
          <p:nvPr/>
        </p:nvSpPr>
        <p:spPr bwMode="gray">
          <a:xfrm>
            <a:off x="612775" y="2536825"/>
            <a:ext cx="354013" cy="457200"/>
          </a:xfrm>
          <a:prstGeom prst="rect">
            <a:avLst/>
          </a:prstGeom>
          <a:noFill/>
          <a:ln w="31750" algn="ctr">
            <a:noFill/>
            <a:miter lim="800000"/>
          </a:ln>
        </p:spPr>
        <p:txBody>
          <a:bodyPr wrap="none">
            <a:spAutoFit/>
          </a:bodyPr>
          <a:lstStyle/>
          <a:p>
            <a:pPr algn="ctr" eaLnBrk="1" hangingPunct="1"/>
            <a:r>
              <a:rPr lang="en-US" altLang="zh-CN" b="1">
                <a:solidFill>
                  <a:srgbClr val="B0DD7F"/>
                </a:solidFill>
                <a:latin typeface="Times New Roman" pitchFamily="18" charset="0"/>
              </a:rPr>
              <a:t>2</a:t>
            </a:r>
          </a:p>
        </p:txBody>
      </p:sp>
      <p:sp>
        <p:nvSpPr>
          <p:cNvPr id="5131" name="AutoShape 6"/>
          <p:cNvSpPr>
            <a:spLocks noChangeArrowheads="1"/>
          </p:cNvSpPr>
          <p:nvPr/>
        </p:nvSpPr>
        <p:spPr bwMode="gray">
          <a:xfrm>
            <a:off x="806196" y="3436303"/>
            <a:ext cx="4065587" cy="457200"/>
          </a:xfrm>
          <a:prstGeom prst="roundRect">
            <a:avLst>
              <a:gd name="adj" fmla="val 16667"/>
            </a:avLst>
          </a:prstGeom>
          <a:solidFill>
            <a:schemeClr val="tx1">
              <a:lumMod val="20000"/>
              <a:lumOff val="80000"/>
            </a:schemeClr>
          </a:solidFill>
          <a:ln w="31750" algn="ctr">
            <a:noFill/>
            <a:round/>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5132" name="AutoShape 7"/>
          <p:cNvSpPr>
            <a:spLocks noChangeArrowheads="1"/>
          </p:cNvSpPr>
          <p:nvPr/>
        </p:nvSpPr>
        <p:spPr bwMode="gray">
          <a:xfrm>
            <a:off x="381000" y="3317240"/>
            <a:ext cx="773113" cy="685800"/>
          </a:xfrm>
          <a:prstGeom prst="diamond">
            <a:avLst/>
          </a:prstGeom>
          <a:solidFill>
            <a:schemeClr val="bg2">
              <a:lumMod val="40000"/>
              <a:lumOff val="60000"/>
            </a:schemeClr>
          </a:solidFill>
          <a:ln w="31750" algn="ctr">
            <a:solidFill>
              <a:schemeClr val="bg1"/>
            </a:solidFill>
            <a:miter lim="800000"/>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27661" name="Text Box 8"/>
          <p:cNvSpPr txBox="1">
            <a:spLocks noChangeArrowheads="1"/>
          </p:cNvSpPr>
          <p:nvPr/>
        </p:nvSpPr>
        <p:spPr bwMode="gray">
          <a:xfrm>
            <a:off x="1173480" y="3444855"/>
            <a:ext cx="2636519" cy="457200"/>
          </a:xfrm>
          <a:prstGeom prst="rect">
            <a:avLst/>
          </a:prstGeom>
          <a:noFill/>
          <a:ln w="9525" algn="ctr">
            <a:noFill/>
            <a:miter lim="800000"/>
          </a:ln>
        </p:spPr>
        <p:txBody>
          <a:bodyPr wrap="square">
            <a:spAutoFit/>
          </a:bodyPr>
          <a:lstStyle/>
          <a:p>
            <a:pPr eaLnBrk="1" hangingPunct="1"/>
            <a:r>
              <a:rPr lang="en-US" b="1" dirty="0" smtClean="0">
                <a:latin typeface="Times New Roman" pitchFamily="18" charset="0"/>
                <a:cs typeface="Times New Roman" pitchFamily="18" charset="0"/>
              </a:rPr>
              <a:t>Proposed Scheme</a:t>
            </a:r>
          </a:p>
        </p:txBody>
      </p:sp>
      <p:sp>
        <p:nvSpPr>
          <p:cNvPr id="27662" name="Text Box 9"/>
          <p:cNvSpPr txBox="1">
            <a:spLocks noChangeArrowheads="1"/>
          </p:cNvSpPr>
          <p:nvPr/>
        </p:nvSpPr>
        <p:spPr bwMode="gray">
          <a:xfrm>
            <a:off x="595313" y="3415665"/>
            <a:ext cx="354012" cy="457200"/>
          </a:xfrm>
          <a:prstGeom prst="rect">
            <a:avLst/>
          </a:prstGeom>
          <a:noFill/>
          <a:ln w="31750" algn="ctr">
            <a:noFill/>
            <a:miter lim="800000"/>
          </a:ln>
        </p:spPr>
        <p:txBody>
          <a:bodyPr wrap="none">
            <a:spAutoFit/>
          </a:bodyPr>
          <a:lstStyle/>
          <a:p>
            <a:pPr algn="ctr" eaLnBrk="1" hangingPunct="1"/>
            <a:r>
              <a:rPr lang="en-US" altLang="zh-CN" b="1">
                <a:solidFill>
                  <a:srgbClr val="B0DD7F"/>
                </a:solidFill>
                <a:latin typeface="Times New Roman" pitchFamily="18" charset="0"/>
              </a:rPr>
              <a:t>3</a:t>
            </a:r>
          </a:p>
        </p:txBody>
      </p:sp>
      <p:sp>
        <p:nvSpPr>
          <p:cNvPr id="5135" name="AutoShape 6"/>
          <p:cNvSpPr>
            <a:spLocks noChangeArrowheads="1"/>
          </p:cNvSpPr>
          <p:nvPr/>
        </p:nvSpPr>
        <p:spPr bwMode="gray">
          <a:xfrm>
            <a:off x="795020" y="4396423"/>
            <a:ext cx="4064000" cy="457200"/>
          </a:xfrm>
          <a:prstGeom prst="roundRect">
            <a:avLst>
              <a:gd name="adj" fmla="val 16667"/>
            </a:avLst>
          </a:prstGeom>
          <a:solidFill>
            <a:schemeClr val="tx1">
              <a:lumMod val="20000"/>
              <a:lumOff val="80000"/>
            </a:schemeClr>
          </a:solidFill>
          <a:ln w="31750" algn="ctr">
            <a:noFill/>
            <a:round/>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5136" name="AutoShape 7"/>
          <p:cNvSpPr>
            <a:spLocks noChangeArrowheads="1"/>
          </p:cNvSpPr>
          <p:nvPr/>
        </p:nvSpPr>
        <p:spPr bwMode="gray">
          <a:xfrm>
            <a:off x="382588" y="4277360"/>
            <a:ext cx="773112" cy="685800"/>
          </a:xfrm>
          <a:prstGeom prst="diamond">
            <a:avLst/>
          </a:prstGeom>
          <a:solidFill>
            <a:schemeClr val="bg2">
              <a:lumMod val="40000"/>
              <a:lumOff val="60000"/>
            </a:schemeClr>
          </a:solidFill>
          <a:ln w="31750" algn="ctr">
            <a:solidFill>
              <a:schemeClr val="bg1"/>
            </a:solidFill>
            <a:miter lim="800000"/>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27665" name="Text Box 8"/>
          <p:cNvSpPr txBox="1">
            <a:spLocks noChangeArrowheads="1"/>
          </p:cNvSpPr>
          <p:nvPr/>
        </p:nvSpPr>
        <p:spPr bwMode="gray">
          <a:xfrm>
            <a:off x="817880" y="4399598"/>
            <a:ext cx="3055938" cy="457200"/>
          </a:xfrm>
          <a:prstGeom prst="rect">
            <a:avLst/>
          </a:prstGeom>
          <a:noFill/>
          <a:ln w="9525" algn="ctr">
            <a:noFill/>
            <a:miter lim="800000"/>
          </a:ln>
        </p:spPr>
        <p:txBody>
          <a:bodyPr>
            <a:spAutoFit/>
          </a:bodyPr>
          <a:lstStyle/>
          <a:p>
            <a:pPr algn="ctr" eaLnBrk="1" hangingPunct="1"/>
            <a:r>
              <a:rPr lang="zh-CN" altLang="zh-CN" b="1" dirty="0">
                <a:latin typeface="Times New Roman" pitchFamily="18" charset="0"/>
              </a:rPr>
              <a:t>    </a:t>
            </a:r>
            <a:r>
              <a:rPr lang="en-US" altLang="zh-CN" b="1" dirty="0">
                <a:solidFill>
                  <a:srgbClr val="FF0000"/>
                </a:solidFill>
                <a:latin typeface="Times New Roman" pitchFamily="18" charset="0"/>
              </a:rPr>
              <a:t>Simulation Results</a:t>
            </a:r>
          </a:p>
        </p:txBody>
      </p:sp>
      <p:sp>
        <p:nvSpPr>
          <p:cNvPr id="27666" name="Text Box 9"/>
          <p:cNvSpPr txBox="1">
            <a:spLocks noChangeArrowheads="1"/>
          </p:cNvSpPr>
          <p:nvPr/>
        </p:nvSpPr>
        <p:spPr bwMode="gray">
          <a:xfrm>
            <a:off x="596900" y="4375785"/>
            <a:ext cx="354013" cy="457200"/>
          </a:xfrm>
          <a:prstGeom prst="rect">
            <a:avLst/>
          </a:prstGeom>
          <a:noFill/>
          <a:ln w="31750" algn="ctr">
            <a:noFill/>
            <a:miter lim="800000"/>
          </a:ln>
        </p:spPr>
        <p:txBody>
          <a:bodyPr wrap="none">
            <a:spAutoFit/>
          </a:bodyPr>
          <a:lstStyle/>
          <a:p>
            <a:pPr algn="ctr" eaLnBrk="1" hangingPunct="1"/>
            <a:r>
              <a:rPr lang="en-US" altLang="zh-CN" b="1">
                <a:solidFill>
                  <a:srgbClr val="B0DD7F"/>
                </a:solidFill>
                <a:latin typeface="Times New Roman" pitchFamily="18" charset="0"/>
              </a:rPr>
              <a:t>4</a:t>
            </a:r>
          </a:p>
        </p:txBody>
      </p:sp>
      <p:sp>
        <p:nvSpPr>
          <p:cNvPr id="5139" name="AutoShape 6"/>
          <p:cNvSpPr>
            <a:spLocks noChangeArrowheads="1"/>
          </p:cNvSpPr>
          <p:nvPr/>
        </p:nvSpPr>
        <p:spPr bwMode="gray">
          <a:xfrm>
            <a:off x="795020" y="5341303"/>
            <a:ext cx="4064000" cy="457200"/>
          </a:xfrm>
          <a:prstGeom prst="roundRect">
            <a:avLst>
              <a:gd name="adj" fmla="val 16667"/>
            </a:avLst>
          </a:prstGeom>
          <a:solidFill>
            <a:schemeClr val="tx1">
              <a:lumMod val="20000"/>
              <a:lumOff val="80000"/>
            </a:schemeClr>
          </a:solidFill>
          <a:ln w="31750" algn="ctr">
            <a:noFill/>
            <a:round/>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5140" name="AutoShape 7"/>
          <p:cNvSpPr>
            <a:spLocks noChangeArrowheads="1"/>
          </p:cNvSpPr>
          <p:nvPr/>
        </p:nvSpPr>
        <p:spPr bwMode="gray">
          <a:xfrm>
            <a:off x="382588" y="5222240"/>
            <a:ext cx="773112" cy="685800"/>
          </a:xfrm>
          <a:prstGeom prst="diamond">
            <a:avLst/>
          </a:prstGeom>
          <a:solidFill>
            <a:schemeClr val="bg2">
              <a:lumMod val="40000"/>
              <a:lumOff val="60000"/>
            </a:schemeClr>
          </a:solidFill>
          <a:ln w="31750" algn="ctr">
            <a:solidFill>
              <a:schemeClr val="bg1"/>
            </a:solidFill>
            <a:miter lim="800000"/>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27670" name="Text Box 9"/>
          <p:cNvSpPr txBox="1">
            <a:spLocks noChangeArrowheads="1"/>
          </p:cNvSpPr>
          <p:nvPr/>
        </p:nvSpPr>
        <p:spPr bwMode="gray">
          <a:xfrm>
            <a:off x="596900" y="5320665"/>
            <a:ext cx="354013" cy="457200"/>
          </a:xfrm>
          <a:prstGeom prst="rect">
            <a:avLst/>
          </a:prstGeom>
          <a:noFill/>
          <a:ln w="31750" algn="ctr">
            <a:noFill/>
            <a:miter lim="800000"/>
          </a:ln>
        </p:spPr>
        <p:txBody>
          <a:bodyPr wrap="none">
            <a:spAutoFit/>
          </a:bodyPr>
          <a:lstStyle/>
          <a:p>
            <a:pPr algn="ctr" eaLnBrk="1" hangingPunct="1"/>
            <a:r>
              <a:rPr lang="en-US" altLang="zh-CN" b="1">
                <a:solidFill>
                  <a:srgbClr val="B0DD7F"/>
                </a:solidFill>
                <a:latin typeface="Times New Roman" pitchFamily="18" charset="0"/>
              </a:rPr>
              <a:t>5</a:t>
            </a:r>
          </a:p>
        </p:txBody>
      </p:sp>
      <p:sp>
        <p:nvSpPr>
          <p:cNvPr id="23" name="灯片编号占位符 22"/>
          <p:cNvSpPr>
            <a:spLocks noGrp="1"/>
          </p:cNvSpPr>
          <p:nvPr>
            <p:ph type="sldNum" sz="quarter" idx="10"/>
          </p:nvPr>
        </p:nvSpPr>
        <p:spPr/>
        <p:txBody>
          <a:bodyPr/>
          <a:lstStyle/>
          <a:p>
            <a:pPr>
              <a:defRPr/>
            </a:pPr>
            <a:fld id="{120F6300-F71A-4E4A-ACDC-0879076BA03D}" type="slidenum">
              <a:rPr lang="zh-CN" altLang="en-US" smtClean="0">
                <a:latin typeface="Times New Roman" pitchFamily="18" charset="0"/>
              </a:rPr>
              <a:t>22</a:t>
            </a:fld>
            <a:endParaRPr lang="zh-CN" altLang="en-US" smtClean="0">
              <a:latin typeface="Times New Roman" pitchFamily="18" charset="0"/>
            </a:endParaRPr>
          </a:p>
        </p:txBody>
      </p:sp>
      <p:sp>
        <p:nvSpPr>
          <p:cNvPr id="24" name="Text Box 8"/>
          <p:cNvSpPr txBox="1">
            <a:spLocks noChangeArrowheads="1"/>
          </p:cNvSpPr>
          <p:nvPr/>
        </p:nvSpPr>
        <p:spPr bwMode="gray">
          <a:xfrm>
            <a:off x="838200" y="5349240"/>
            <a:ext cx="2133600" cy="461665"/>
          </a:xfrm>
          <a:prstGeom prst="rect">
            <a:avLst/>
          </a:prstGeom>
          <a:noFill/>
          <a:ln w="9525" algn="ctr">
            <a:noFill/>
            <a:miter lim="800000"/>
          </a:ln>
        </p:spPr>
        <p:txBody>
          <a:bodyPr wrap="square">
            <a:spAutoFit/>
          </a:bodyPr>
          <a:lstStyle/>
          <a:p>
            <a:pPr algn="ctr" eaLnBrk="1" hangingPunct="1"/>
            <a:r>
              <a:rPr lang="zh-CN" altLang="zh-CN" b="1" dirty="0">
                <a:latin typeface="Times New Roman" pitchFamily="18" charset="0"/>
              </a:rPr>
              <a:t>    </a:t>
            </a:r>
            <a:r>
              <a:rPr lang="en-US" altLang="zh-CN" b="1" dirty="0" smtClean="0">
                <a:latin typeface="Times New Roman" pitchFamily="18" charset="0"/>
              </a:rPr>
              <a:t>Conclusions</a:t>
            </a:r>
            <a:endParaRPr lang="zh-CN" altLang="zh-CN" dirty="0"/>
          </a:p>
        </p:txBody>
      </p:sp>
    </p:spTree>
  </p:cSld>
  <p:clrMapOvr>
    <a:masterClrMapping/>
  </p:clrMapOvr>
  <p:transition spd="slow"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40"/>
          <p:cNvSpPr/>
          <p:nvPr/>
        </p:nvSpPr>
        <p:spPr>
          <a:xfrm>
            <a:off x="304800" y="1905000"/>
            <a:ext cx="3048000" cy="3505200"/>
          </a:xfrm>
          <a:prstGeom prst="roundRect">
            <a:avLst>
              <a:gd name="adj" fmla="val 6041"/>
            </a:avLst>
          </a:prstGeom>
          <a:solidFill>
            <a:schemeClr val="bg1"/>
          </a:solidFill>
          <a:ln w="22225" cap="flat" cmpd="sng" algn="ctr">
            <a:solidFill>
              <a:srgbClr val="FF0000"/>
            </a:solidFill>
            <a:prstDash val="solid"/>
            <a:miter lim="800000"/>
            <a:headEnd type="none" w="med" len="med"/>
            <a:tailEnd type="none" w="med" len="med"/>
          </a:ln>
        </p:spPr>
        <p:txBody>
          <a:bodyPr vert="horz" wrap="none" lIns="91440" tIns="45720" rIns="91440" bIns="45720" numCol="1" anchor="t" anchorCtr="0" compatLnSpc="1"/>
          <a:lstStyle/>
          <a:p>
            <a:pPr marL="0" marR="0" indent="0" algn="l" defTabSz="914400" rtl="0" eaLnBrk="1" fontAlgn="base" latinLnBrk="0" hangingPunct="1">
              <a:spcBef>
                <a:spcPct val="0"/>
              </a:spcBef>
              <a:spcAft>
                <a:spcPct val="0"/>
              </a:spcAft>
              <a:buClrTx/>
              <a:buSzTx/>
              <a:buFontTx/>
              <a:buNone/>
            </a:pPr>
            <a:endParaRPr kumimoji="0" lang="en-US" altLang="en-US" sz="2400" b="0" i="0" u="none" strike="noStrike" cap="none" normalizeH="0" baseline="0" smtClean="0">
              <a:ln>
                <a:noFill/>
              </a:ln>
              <a:solidFill>
                <a:schemeClr val="tx1"/>
              </a:solidFill>
              <a:effectLst/>
              <a:latin typeface="Arial" charset="0"/>
            </a:endParaRPr>
          </a:p>
        </p:txBody>
      </p:sp>
      <p:sp>
        <p:nvSpPr>
          <p:cNvPr id="40" name="矩形 39"/>
          <p:cNvSpPr/>
          <p:nvPr/>
        </p:nvSpPr>
        <p:spPr>
          <a:xfrm>
            <a:off x="3429635" y="1271270"/>
            <a:ext cx="5716905" cy="4824730"/>
          </a:xfrm>
          <a:prstGeom prst="rect">
            <a:avLst/>
          </a:prstGeom>
          <a:solidFill>
            <a:schemeClr val="accent3"/>
          </a:solidFill>
          <a:ln w="9525" cap="flat" cmpd="sng" algn="ctr">
            <a:noFill/>
            <a:prstDash val="solid"/>
            <a:miter lim="800000"/>
            <a:headEnd type="none" w="med" len="med"/>
            <a:tailEnd type="none" w="med" len="med"/>
          </a:ln>
        </p:spPr>
        <p:txBody>
          <a:bodyPr vert="horz" wrap="none" lIns="91440" tIns="45720" rIns="91440" bIns="45720" numCol="1" anchor="t" anchorCtr="0" compatLnSpc="1"/>
          <a:lstStyle/>
          <a:p>
            <a:pPr marL="0" marR="0" indent="0" algn="l" defTabSz="914400" rtl="0" eaLnBrk="1" fontAlgn="base" latinLnBrk="0" hangingPunct="1">
              <a:spcBef>
                <a:spcPct val="0"/>
              </a:spcBef>
              <a:spcAft>
                <a:spcPct val="0"/>
              </a:spcAft>
              <a:buClrTx/>
              <a:buSzTx/>
              <a:buFontTx/>
              <a:buNone/>
            </a:pPr>
            <a:endParaRPr kumimoji="0" lang="en-US" altLang="en-US" sz="2400" b="0" i="0" u="none" strike="noStrike" cap="none" normalizeH="0" baseline="0" smtClean="0">
              <a:ln>
                <a:noFill/>
              </a:ln>
              <a:solidFill>
                <a:schemeClr val="tx1"/>
              </a:solidFill>
              <a:effectLst/>
              <a:latin typeface="Arial" charset="0"/>
            </a:endParaRPr>
          </a:p>
        </p:txBody>
      </p:sp>
      <p:pic>
        <p:nvPicPr>
          <p:cNvPr id="35842" name="内容占位符 11" descr="DOWI2VSJ8XEJU2O@BS0F{LB"/>
          <p:cNvPicPr>
            <a:picLocks noGrp="1" noChangeAspect="1"/>
          </p:cNvPicPr>
          <p:nvPr>
            <p:ph sz="half" idx="1"/>
          </p:nvPr>
        </p:nvPicPr>
        <p:blipFill>
          <a:blip r:embed="rId4"/>
          <a:srcRect/>
          <a:stretch>
            <a:fillRect/>
          </a:stretch>
        </p:blipFill>
        <p:spPr>
          <a:xfrm>
            <a:off x="2160588" y="4006850"/>
            <a:ext cx="304800" cy="390525"/>
          </a:xfrm>
        </p:spPr>
      </p:pic>
      <p:sp>
        <p:nvSpPr>
          <p:cNvPr id="35843" name="Rectangle 8"/>
          <p:cNvSpPr/>
          <p:nvPr/>
        </p:nvSpPr>
        <p:spPr>
          <a:xfrm>
            <a:off x="0" y="0"/>
            <a:ext cx="9144000" cy="0"/>
          </a:xfrm>
          <a:prstGeom prst="rect">
            <a:avLst/>
          </a:prstGeom>
          <a:noFill/>
          <a:ln w="9525">
            <a:noFill/>
            <a:miter/>
          </a:ln>
        </p:spPr>
        <p:txBody>
          <a:bodyPr wrap="none" anchor="ctr">
            <a:spAutoFit/>
          </a:bodyPr>
          <a:lstStyle>
            <a:lvl1pPr marL="342900" indent="-342900" algn="l" defTabSz="0" rtl="0" eaLnBrk="0" fontAlgn="base" hangingPunct="0">
              <a:spcBef>
                <a:spcPct val="20000"/>
              </a:spcBef>
              <a:spcAft>
                <a:spcPct val="0"/>
              </a:spcAft>
              <a:buFont typeface="Wingdings" pitchFamily="2" charset="2"/>
              <a:buChar char="l"/>
              <a:defRPr sz="2800" b="0" kern="1200">
                <a:solidFill>
                  <a:srgbClr val="000000"/>
                </a:solidFill>
                <a:latin typeface="+mn-lt"/>
                <a:ea typeface="+mn-ea"/>
                <a:cs typeface="+mn-cs"/>
                <a:sym typeface="宋体" pitchFamily="2" charset="-122"/>
              </a:defRPr>
            </a:lvl1pPr>
            <a:lvl2pPr marL="742950" indent="-285750" algn="l" defTabSz="0" rtl="0" eaLnBrk="0" fontAlgn="base" hangingPunct="0">
              <a:spcBef>
                <a:spcPct val="20000"/>
              </a:spcBef>
              <a:spcAft>
                <a:spcPct val="0"/>
              </a:spcAft>
              <a:buFont typeface="Wingdings" pitchFamily="2" charset="2"/>
              <a:buChar char="Ø"/>
              <a:defRPr sz="2400" b="0" kern="1200">
                <a:solidFill>
                  <a:srgbClr val="000000"/>
                </a:solidFill>
                <a:latin typeface="+mn-lt"/>
                <a:ea typeface="+mn-ea"/>
                <a:cs typeface="+mn-cs"/>
                <a:sym typeface="宋体" pitchFamily="2" charset="-122"/>
              </a:defRPr>
            </a:lvl2pPr>
            <a:lvl3pPr marL="1143000" indent="-228600" algn="l" defTabSz="0" rtl="0" eaLnBrk="0" fontAlgn="base" hangingPunct="0">
              <a:spcBef>
                <a:spcPct val="20000"/>
              </a:spcBef>
              <a:spcAft>
                <a:spcPct val="0"/>
              </a:spcAft>
              <a:buFont typeface="Wingdings" pitchFamily="2" charset="2"/>
              <a:buChar char="l"/>
              <a:defRPr sz="2000" b="0" kern="1200">
                <a:solidFill>
                  <a:srgbClr val="000000"/>
                </a:solidFill>
                <a:latin typeface="+mn-lt"/>
                <a:ea typeface="+mn-ea"/>
                <a:cs typeface="+mn-cs"/>
                <a:sym typeface="宋体" pitchFamily="2" charset="-122"/>
              </a:defRPr>
            </a:lvl3pPr>
            <a:lvl4pPr marL="1600200" indent="-228600" algn="l" defTabSz="0" rtl="0" eaLnBrk="0" fontAlgn="base" hangingPunct="0">
              <a:spcBef>
                <a:spcPct val="20000"/>
              </a:spcBef>
              <a:spcAft>
                <a:spcPct val="0"/>
              </a:spcAft>
              <a:buFont typeface="Wingdings" pitchFamily="2" charset="2"/>
              <a:buChar char="–"/>
              <a:defRPr sz="2000" b="0" kern="1200">
                <a:solidFill>
                  <a:srgbClr val="000000"/>
                </a:solidFill>
                <a:latin typeface="+mn-lt"/>
                <a:ea typeface="+mn-ea"/>
                <a:cs typeface="+mn-cs"/>
                <a:sym typeface="宋体" pitchFamily="2" charset="-122"/>
              </a:defRPr>
            </a:lvl4pPr>
            <a:lvl5pPr marL="2057400" indent="-228600" algn="l" defTabSz="0" rtl="0" eaLnBrk="0" fontAlgn="base" hangingPunct="0">
              <a:spcBef>
                <a:spcPct val="20000"/>
              </a:spcBef>
              <a:spcAft>
                <a:spcPct val="0"/>
              </a:spcAft>
              <a:buFont typeface="Wingdings" pitchFamily="2" charset="2"/>
              <a:buChar char="l"/>
              <a:defRPr sz="2000" b="0" kern="1200">
                <a:solidFill>
                  <a:srgbClr val="000000"/>
                </a:solidFill>
                <a:latin typeface="+mn-lt"/>
                <a:ea typeface="+mn-ea"/>
                <a:cs typeface="+mn-cs"/>
                <a:sym typeface="宋体" pitchFamily="2" charset="-122"/>
              </a:defRPr>
            </a:lvl5pPr>
          </a:lstStyle>
          <a:p>
            <a:pPr marL="0" lvl="0" indent="0" defTabSz="914400" eaLnBrk="1" hangingPunct="1">
              <a:spcBef>
                <a:spcPct val="0"/>
              </a:spcBef>
              <a:buFont typeface="Arial" pitchFamily="34" charset="0"/>
              <a:buNone/>
            </a:pPr>
            <a:endParaRPr lang="zh-CN" altLang="zh-CN" sz="1800" b="1" dirty="0">
              <a:solidFill>
                <a:srgbClr val="003366"/>
              </a:solidFill>
              <a:sym typeface="Arial" pitchFamily="34" charset="0"/>
            </a:endParaRPr>
          </a:p>
        </p:txBody>
      </p:sp>
      <p:pic>
        <p:nvPicPr>
          <p:cNvPr id="35844" name="内容占位符 11" descr="DOWI2VSJ8XEJU2O@BS0F{LB"/>
          <p:cNvPicPr>
            <a:picLocks noChangeAspect="1"/>
          </p:cNvPicPr>
          <p:nvPr/>
        </p:nvPicPr>
        <p:blipFill>
          <a:blip r:embed="rId4"/>
          <a:stretch>
            <a:fillRect/>
          </a:stretch>
        </p:blipFill>
        <p:spPr>
          <a:xfrm>
            <a:off x="203835" y="1136015"/>
            <a:ext cx="8931275" cy="485775"/>
          </a:xfrm>
          <a:prstGeom prst="rect">
            <a:avLst/>
          </a:prstGeom>
          <a:noFill/>
          <a:ln w="9525">
            <a:noFill/>
            <a:miter/>
          </a:ln>
        </p:spPr>
      </p:pic>
      <p:sp>
        <p:nvSpPr>
          <p:cNvPr id="35849" name="Rectangle 3"/>
          <p:cNvSpPr/>
          <p:nvPr/>
        </p:nvSpPr>
        <p:spPr>
          <a:xfrm>
            <a:off x="229235" y="1218883"/>
            <a:ext cx="8991600" cy="485775"/>
          </a:xfrm>
          <a:prstGeom prst="rect">
            <a:avLst/>
          </a:prstGeom>
          <a:noFill/>
          <a:ln w="9525">
            <a:noFill/>
            <a:miter/>
          </a:ln>
        </p:spPr>
        <p:txBody>
          <a:bodyPr/>
          <a:lstStyle>
            <a:lvl1pPr marL="342900" indent="-342900" algn="l" defTabSz="0" rtl="0" eaLnBrk="0" fontAlgn="base" hangingPunct="0">
              <a:spcBef>
                <a:spcPct val="20000"/>
              </a:spcBef>
              <a:spcAft>
                <a:spcPct val="0"/>
              </a:spcAft>
              <a:buFont typeface="Wingdings" pitchFamily="2" charset="2"/>
              <a:buChar char="l"/>
              <a:defRPr sz="2800" b="0" kern="1200">
                <a:solidFill>
                  <a:srgbClr val="000000"/>
                </a:solidFill>
                <a:latin typeface="+mn-lt"/>
                <a:ea typeface="+mn-ea"/>
                <a:cs typeface="+mn-cs"/>
                <a:sym typeface="宋体" pitchFamily="2" charset="-122"/>
              </a:defRPr>
            </a:lvl1pPr>
            <a:lvl2pPr marL="742950" indent="-285750" algn="l" defTabSz="0" rtl="0" eaLnBrk="0" fontAlgn="base" hangingPunct="0">
              <a:spcBef>
                <a:spcPct val="20000"/>
              </a:spcBef>
              <a:spcAft>
                <a:spcPct val="0"/>
              </a:spcAft>
              <a:buFont typeface="Wingdings" pitchFamily="2" charset="2"/>
              <a:buChar char="Ø"/>
              <a:defRPr sz="2400" b="0" kern="1200">
                <a:solidFill>
                  <a:srgbClr val="000000"/>
                </a:solidFill>
                <a:latin typeface="+mn-lt"/>
                <a:ea typeface="+mn-ea"/>
                <a:cs typeface="+mn-cs"/>
                <a:sym typeface="宋体" pitchFamily="2" charset="-122"/>
              </a:defRPr>
            </a:lvl2pPr>
            <a:lvl3pPr marL="1143000" indent="-228600" algn="l" defTabSz="0" rtl="0" eaLnBrk="0" fontAlgn="base" hangingPunct="0">
              <a:spcBef>
                <a:spcPct val="20000"/>
              </a:spcBef>
              <a:spcAft>
                <a:spcPct val="0"/>
              </a:spcAft>
              <a:buFont typeface="Wingdings" pitchFamily="2" charset="2"/>
              <a:buChar char="l"/>
              <a:defRPr sz="2000" b="0" kern="1200">
                <a:solidFill>
                  <a:srgbClr val="000000"/>
                </a:solidFill>
                <a:latin typeface="+mn-lt"/>
                <a:ea typeface="+mn-ea"/>
                <a:cs typeface="+mn-cs"/>
                <a:sym typeface="宋体" pitchFamily="2" charset="-122"/>
              </a:defRPr>
            </a:lvl3pPr>
            <a:lvl4pPr marL="1600200" indent="-228600" algn="l" defTabSz="0" rtl="0" eaLnBrk="0" fontAlgn="base" hangingPunct="0">
              <a:spcBef>
                <a:spcPct val="20000"/>
              </a:spcBef>
              <a:spcAft>
                <a:spcPct val="0"/>
              </a:spcAft>
              <a:buFont typeface="Wingdings" pitchFamily="2" charset="2"/>
              <a:buChar char="–"/>
              <a:defRPr sz="2000" b="0" kern="1200">
                <a:solidFill>
                  <a:srgbClr val="000000"/>
                </a:solidFill>
                <a:latin typeface="+mn-lt"/>
                <a:ea typeface="+mn-ea"/>
                <a:cs typeface="+mn-cs"/>
                <a:sym typeface="宋体" pitchFamily="2" charset="-122"/>
              </a:defRPr>
            </a:lvl4pPr>
            <a:lvl5pPr marL="2057400" indent="-228600" algn="l" defTabSz="0" rtl="0" eaLnBrk="0" fontAlgn="base" hangingPunct="0">
              <a:spcBef>
                <a:spcPct val="20000"/>
              </a:spcBef>
              <a:spcAft>
                <a:spcPct val="0"/>
              </a:spcAft>
              <a:buFont typeface="Wingdings" pitchFamily="2" charset="2"/>
              <a:buChar char="l"/>
              <a:defRPr sz="2000" b="0" kern="1200">
                <a:solidFill>
                  <a:srgbClr val="000000"/>
                </a:solidFill>
                <a:latin typeface="+mn-lt"/>
                <a:ea typeface="+mn-ea"/>
                <a:cs typeface="+mn-cs"/>
                <a:sym typeface="宋体" pitchFamily="2" charset="-122"/>
              </a:defRPr>
            </a:lvl5pPr>
          </a:lstStyle>
          <a:p>
            <a:pPr lvl="0" defTabSz="914400" eaLnBrk="1" hangingPunct="1">
              <a:lnSpc>
                <a:spcPct val="90000"/>
              </a:lnSpc>
              <a:buFont typeface="Wingdings" charset="0"/>
              <a:buChar char="l"/>
            </a:pPr>
            <a:r>
              <a:rPr lang="en-US" altLang="zh-CN" sz="3200" dirty="0">
                <a:latin typeface="Times New Roman" pitchFamily="18" charset="0"/>
                <a:ea typeface="黑体" pitchFamily="49" charset="-122"/>
                <a:sym typeface="黑体" pitchFamily="49" charset="-122"/>
              </a:rPr>
              <a:t>Simulation parameters and results</a:t>
            </a:r>
          </a:p>
          <a:p>
            <a:pPr marL="0" lvl="1" indent="0" defTabSz="914400" eaLnBrk="1" hangingPunct="1">
              <a:lnSpc>
                <a:spcPct val="90000"/>
              </a:lnSpc>
              <a:buNone/>
            </a:pPr>
            <a:endParaRPr lang="zh-CN" altLang="en-US" sz="3200" dirty="0">
              <a:solidFill>
                <a:srgbClr val="FF3300"/>
              </a:solidFill>
              <a:latin typeface="Times New Roman" pitchFamily="18" charset="0"/>
              <a:sym typeface="Times New Roman" pitchFamily="18" charset="0"/>
            </a:endParaRPr>
          </a:p>
        </p:txBody>
      </p:sp>
      <p:sp>
        <p:nvSpPr>
          <p:cNvPr id="6" name="标题 5"/>
          <p:cNvSpPr>
            <a:spLocks noGrp="1"/>
          </p:cNvSpPr>
          <p:nvPr>
            <p:ph type="title"/>
          </p:nvPr>
        </p:nvSpPr>
        <p:spPr/>
        <p:txBody>
          <a:bodyPr/>
          <a:lstStyle/>
          <a:p>
            <a:r>
              <a:rPr lang="en-US" altLang="zh-CN" dirty="0" smtClean="0">
                <a:latin typeface="Times New Roman" pitchFamily="18" charset="0"/>
              </a:rPr>
              <a:t>Simulation Results</a:t>
            </a:r>
          </a:p>
        </p:txBody>
      </p:sp>
      <p:pic>
        <p:nvPicPr>
          <p:cNvPr id="2" name="图片 1" descr="QQ截图20160509094352"/>
          <p:cNvPicPr>
            <a:picLocks noChangeAspect="1"/>
          </p:cNvPicPr>
          <p:nvPr/>
        </p:nvPicPr>
        <p:blipFill>
          <a:blip r:embed="rId5"/>
          <a:stretch>
            <a:fillRect/>
          </a:stretch>
        </p:blipFill>
        <p:spPr>
          <a:xfrm>
            <a:off x="3514725" y="1803400"/>
            <a:ext cx="5508625" cy="4339590"/>
          </a:xfrm>
          <a:prstGeom prst="rect">
            <a:avLst/>
          </a:prstGeom>
        </p:spPr>
      </p:pic>
      <p:graphicFrame>
        <p:nvGraphicFramePr>
          <p:cNvPr id="3" name="对象 2">
            <a:hlinkClick r:id="" action="ppaction://ole?verb=0"/>
          </p:cNvPr>
          <p:cNvGraphicFramePr>
            <a:graphicFrameLocks noChangeAspect="1"/>
          </p:cNvGraphicFramePr>
          <p:nvPr/>
        </p:nvGraphicFramePr>
        <p:xfrm>
          <a:off x="2312035" y="1974215"/>
          <a:ext cx="747395" cy="354330"/>
        </p:xfrm>
        <a:graphic>
          <a:graphicData uri="http://schemas.openxmlformats.org/presentationml/2006/ole">
            <mc:AlternateContent xmlns:mc="http://schemas.openxmlformats.org/markup-compatibility/2006">
              <mc:Choice xmlns:v="urn:schemas-microsoft-com:vml" Requires="v">
                <p:oleObj spid="_x0000_s280012" r:id="rId6" imgW="482600" imgH="228600" progId="Equation.KSEE3">
                  <p:embed/>
                </p:oleObj>
              </mc:Choice>
              <mc:Fallback>
                <p:oleObj r:id="rId6" imgW="482600" imgH="228600" progId="Equation.KSEE3">
                  <p:embed/>
                  <p:pic>
                    <p:nvPicPr>
                      <p:cNvPr id="0" name="图片 1024"/>
                      <p:cNvPicPr/>
                      <p:nvPr/>
                    </p:nvPicPr>
                    <p:blipFill>
                      <a:blip r:embed="rId7"/>
                      <a:stretch>
                        <a:fillRect/>
                      </a:stretch>
                    </p:blipFill>
                    <p:spPr>
                      <a:xfrm>
                        <a:off x="2312035" y="1974215"/>
                        <a:ext cx="747395" cy="354330"/>
                      </a:xfrm>
                      <a:prstGeom prst="rect">
                        <a:avLst/>
                      </a:prstGeom>
                    </p:spPr>
                  </p:pic>
                </p:oleObj>
              </mc:Fallback>
            </mc:AlternateContent>
          </a:graphicData>
        </a:graphic>
      </p:graphicFrame>
      <p:sp>
        <p:nvSpPr>
          <p:cNvPr id="18" name="文本框 17"/>
          <p:cNvSpPr txBox="1"/>
          <p:nvPr/>
        </p:nvSpPr>
        <p:spPr>
          <a:xfrm>
            <a:off x="304800" y="1828800"/>
            <a:ext cx="2089150" cy="518160"/>
          </a:xfrm>
          <a:prstGeom prst="rect">
            <a:avLst/>
          </a:prstGeom>
          <a:noFill/>
        </p:spPr>
        <p:txBody>
          <a:bodyPr wrap="square" rtlCol="0" anchor="t">
            <a:spAutoFit/>
          </a:bodyPr>
          <a:lstStyle/>
          <a:p>
            <a:r>
              <a:rPr lang="en-US" altLang="zh-CN" sz="2000">
                <a:latin typeface="Times New Roman" pitchFamily="18" charset="0"/>
              </a:rPr>
              <a:t>Carrier frequency:</a:t>
            </a:r>
            <a:r>
              <a:rPr lang="en-US" altLang="zh-CN" sz="2800"/>
              <a:t> </a:t>
            </a:r>
          </a:p>
        </p:txBody>
      </p:sp>
      <p:sp>
        <p:nvSpPr>
          <p:cNvPr id="19" name="文本框 18"/>
          <p:cNvSpPr txBox="1"/>
          <p:nvPr/>
        </p:nvSpPr>
        <p:spPr>
          <a:xfrm>
            <a:off x="330200" y="2209800"/>
            <a:ext cx="2089150" cy="518160"/>
          </a:xfrm>
          <a:prstGeom prst="rect">
            <a:avLst/>
          </a:prstGeom>
          <a:noFill/>
        </p:spPr>
        <p:txBody>
          <a:bodyPr wrap="square" rtlCol="0" anchor="t">
            <a:spAutoFit/>
          </a:bodyPr>
          <a:lstStyle/>
          <a:p>
            <a:r>
              <a:rPr lang="en-US" altLang="zh-CN" sz="2000">
                <a:latin typeface="Times New Roman" pitchFamily="18" charset="0"/>
              </a:rPr>
              <a:t>Bandwidth:</a:t>
            </a:r>
            <a:r>
              <a:rPr lang="en-US" altLang="zh-CN" sz="2800"/>
              <a:t> </a:t>
            </a:r>
          </a:p>
        </p:txBody>
      </p:sp>
      <p:graphicFrame>
        <p:nvGraphicFramePr>
          <p:cNvPr id="20" name="对象 19">
            <a:hlinkClick r:id="" action="ppaction://ole?verb=0"/>
          </p:cNvPr>
          <p:cNvGraphicFramePr>
            <a:graphicFrameLocks noChangeAspect="1"/>
          </p:cNvGraphicFramePr>
          <p:nvPr/>
        </p:nvGraphicFramePr>
        <p:xfrm>
          <a:off x="1651000" y="2349500"/>
          <a:ext cx="944245" cy="354330"/>
        </p:xfrm>
        <a:graphic>
          <a:graphicData uri="http://schemas.openxmlformats.org/presentationml/2006/ole">
            <mc:AlternateContent xmlns:mc="http://schemas.openxmlformats.org/markup-compatibility/2006">
              <mc:Choice xmlns:v="urn:schemas-microsoft-com:vml" Requires="v">
                <p:oleObj spid="_x0000_s280013" r:id="rId8" imgW="609600" imgH="228600" progId="Equation.KSEE3">
                  <p:embed/>
                </p:oleObj>
              </mc:Choice>
              <mc:Fallback>
                <p:oleObj r:id="rId8" imgW="609600" imgH="228600" progId="Equation.KSEE3">
                  <p:embed/>
                  <p:pic>
                    <p:nvPicPr>
                      <p:cNvPr id="0" name="图片 1024"/>
                      <p:cNvPicPr/>
                      <p:nvPr/>
                    </p:nvPicPr>
                    <p:blipFill>
                      <a:blip r:embed="rId9"/>
                      <a:stretch>
                        <a:fillRect/>
                      </a:stretch>
                    </p:blipFill>
                    <p:spPr>
                      <a:xfrm>
                        <a:off x="1651000" y="2349500"/>
                        <a:ext cx="944245" cy="354330"/>
                      </a:xfrm>
                      <a:prstGeom prst="rect">
                        <a:avLst/>
                      </a:prstGeom>
                    </p:spPr>
                  </p:pic>
                </p:oleObj>
              </mc:Fallback>
            </mc:AlternateContent>
          </a:graphicData>
        </a:graphic>
      </p:graphicFrame>
      <p:sp>
        <p:nvSpPr>
          <p:cNvPr id="22" name="文本框 21"/>
          <p:cNvSpPr txBox="1"/>
          <p:nvPr/>
        </p:nvSpPr>
        <p:spPr>
          <a:xfrm>
            <a:off x="330200" y="2590800"/>
            <a:ext cx="2089150" cy="518160"/>
          </a:xfrm>
          <a:prstGeom prst="rect">
            <a:avLst/>
          </a:prstGeom>
          <a:noFill/>
        </p:spPr>
        <p:txBody>
          <a:bodyPr wrap="square" rtlCol="0" anchor="t">
            <a:spAutoFit/>
          </a:bodyPr>
          <a:lstStyle/>
          <a:p>
            <a:r>
              <a:rPr lang="en-US" altLang="zh-CN" sz="2000">
                <a:latin typeface="Times New Roman" pitchFamily="18" charset="0"/>
              </a:rPr>
              <a:t>No. BS antenna:</a:t>
            </a:r>
            <a:r>
              <a:rPr lang="en-US" altLang="zh-CN" sz="2800"/>
              <a:t> </a:t>
            </a:r>
          </a:p>
        </p:txBody>
      </p:sp>
      <p:graphicFrame>
        <p:nvGraphicFramePr>
          <p:cNvPr id="23" name="对象 22">
            <a:hlinkClick r:id="" action="ppaction://ole?verb=0"/>
          </p:cNvPr>
          <p:cNvGraphicFramePr>
            <a:graphicFrameLocks noChangeAspect="1"/>
          </p:cNvGraphicFramePr>
          <p:nvPr/>
        </p:nvGraphicFramePr>
        <p:xfrm>
          <a:off x="2146300" y="2730500"/>
          <a:ext cx="1042670" cy="374015"/>
        </p:xfrm>
        <a:graphic>
          <a:graphicData uri="http://schemas.openxmlformats.org/presentationml/2006/ole">
            <mc:AlternateContent xmlns:mc="http://schemas.openxmlformats.org/markup-compatibility/2006">
              <mc:Choice xmlns:v="urn:schemas-microsoft-com:vml" Requires="v">
                <p:oleObj spid="_x0000_s280014" r:id="rId10" imgW="673100" imgH="241300" progId="Equation.KSEE3">
                  <p:embed/>
                </p:oleObj>
              </mc:Choice>
              <mc:Fallback>
                <p:oleObj r:id="rId10" imgW="673100" imgH="241300" progId="Equation.KSEE3">
                  <p:embed/>
                  <p:pic>
                    <p:nvPicPr>
                      <p:cNvPr id="0" name="图片 1024"/>
                      <p:cNvPicPr/>
                      <p:nvPr/>
                    </p:nvPicPr>
                    <p:blipFill>
                      <a:blip r:embed="rId11"/>
                      <a:stretch>
                        <a:fillRect/>
                      </a:stretch>
                    </p:blipFill>
                    <p:spPr>
                      <a:xfrm>
                        <a:off x="2146300" y="2730500"/>
                        <a:ext cx="1042670" cy="374015"/>
                      </a:xfrm>
                      <a:prstGeom prst="rect">
                        <a:avLst/>
                      </a:prstGeom>
                    </p:spPr>
                  </p:pic>
                </p:oleObj>
              </mc:Fallback>
            </mc:AlternateContent>
          </a:graphicData>
        </a:graphic>
      </p:graphicFrame>
      <p:sp>
        <p:nvSpPr>
          <p:cNvPr id="25" name="文本框 24"/>
          <p:cNvSpPr txBox="1"/>
          <p:nvPr/>
        </p:nvSpPr>
        <p:spPr>
          <a:xfrm>
            <a:off x="342900" y="2959100"/>
            <a:ext cx="2089150" cy="518160"/>
          </a:xfrm>
          <a:prstGeom prst="rect">
            <a:avLst/>
          </a:prstGeom>
          <a:noFill/>
        </p:spPr>
        <p:txBody>
          <a:bodyPr wrap="square" rtlCol="0" anchor="t">
            <a:spAutoFit/>
          </a:bodyPr>
          <a:lstStyle/>
          <a:p>
            <a:r>
              <a:rPr lang="en-US" altLang="zh-CN" sz="2000">
                <a:latin typeface="Times New Roman" pitchFamily="18" charset="0"/>
              </a:rPr>
              <a:t>No. BS RF:</a:t>
            </a:r>
            <a:r>
              <a:rPr lang="en-US" altLang="zh-CN" sz="2800"/>
              <a:t> </a:t>
            </a:r>
          </a:p>
        </p:txBody>
      </p:sp>
      <p:graphicFrame>
        <p:nvGraphicFramePr>
          <p:cNvPr id="4" name="对象 3">
            <a:hlinkClick r:id="" action="ppaction://ole?verb=0"/>
          </p:cNvPr>
          <p:cNvGraphicFramePr>
            <a:graphicFrameLocks noChangeAspect="1"/>
          </p:cNvGraphicFramePr>
          <p:nvPr/>
        </p:nvGraphicFramePr>
        <p:xfrm>
          <a:off x="1651000" y="3086100"/>
          <a:ext cx="807085" cy="374015"/>
        </p:xfrm>
        <a:graphic>
          <a:graphicData uri="http://schemas.openxmlformats.org/presentationml/2006/ole">
            <mc:AlternateContent xmlns:mc="http://schemas.openxmlformats.org/markup-compatibility/2006">
              <mc:Choice xmlns:v="urn:schemas-microsoft-com:vml" Requires="v">
                <p:oleObj spid="_x0000_s280015" r:id="rId12" imgW="520700" imgH="241300" progId="Equation.KSEE3">
                  <p:embed/>
                </p:oleObj>
              </mc:Choice>
              <mc:Fallback>
                <p:oleObj r:id="rId12" imgW="520700" imgH="241300" progId="Equation.KSEE3">
                  <p:embed/>
                  <p:pic>
                    <p:nvPicPr>
                      <p:cNvPr id="0" name="图片 1024"/>
                      <p:cNvPicPr/>
                      <p:nvPr/>
                    </p:nvPicPr>
                    <p:blipFill>
                      <a:blip r:embed="rId13"/>
                      <a:stretch>
                        <a:fillRect/>
                      </a:stretch>
                    </p:blipFill>
                    <p:spPr>
                      <a:xfrm>
                        <a:off x="1651000" y="3086100"/>
                        <a:ext cx="807085" cy="374015"/>
                      </a:xfrm>
                      <a:prstGeom prst="rect">
                        <a:avLst/>
                      </a:prstGeom>
                    </p:spPr>
                  </p:pic>
                </p:oleObj>
              </mc:Fallback>
            </mc:AlternateContent>
          </a:graphicData>
        </a:graphic>
      </p:graphicFrame>
      <p:sp>
        <p:nvSpPr>
          <p:cNvPr id="11" name="文本框 10"/>
          <p:cNvSpPr txBox="1"/>
          <p:nvPr/>
        </p:nvSpPr>
        <p:spPr>
          <a:xfrm>
            <a:off x="355600" y="3327400"/>
            <a:ext cx="2089150" cy="518160"/>
          </a:xfrm>
          <a:prstGeom prst="rect">
            <a:avLst/>
          </a:prstGeom>
          <a:noFill/>
        </p:spPr>
        <p:txBody>
          <a:bodyPr wrap="square" rtlCol="0" anchor="t">
            <a:spAutoFit/>
          </a:bodyPr>
          <a:lstStyle/>
          <a:p>
            <a:r>
              <a:rPr lang="en-US" altLang="zh-CN" sz="2000">
                <a:latin typeface="Times New Roman" pitchFamily="18" charset="0"/>
              </a:rPr>
              <a:t>No. user antenna:</a:t>
            </a:r>
            <a:r>
              <a:rPr lang="en-US" altLang="zh-CN" sz="2800"/>
              <a:t> </a:t>
            </a:r>
          </a:p>
        </p:txBody>
      </p:sp>
      <p:graphicFrame>
        <p:nvGraphicFramePr>
          <p:cNvPr id="26" name="对象 25">
            <a:hlinkClick r:id="" action="ppaction://ole?verb=0"/>
          </p:cNvPr>
          <p:cNvGraphicFramePr>
            <a:graphicFrameLocks noChangeAspect="1"/>
          </p:cNvGraphicFramePr>
          <p:nvPr/>
        </p:nvGraphicFramePr>
        <p:xfrm>
          <a:off x="2260600" y="3467100"/>
          <a:ext cx="944880" cy="374015"/>
        </p:xfrm>
        <a:graphic>
          <a:graphicData uri="http://schemas.openxmlformats.org/presentationml/2006/ole">
            <mc:AlternateContent xmlns:mc="http://schemas.openxmlformats.org/markup-compatibility/2006">
              <mc:Choice xmlns:v="urn:schemas-microsoft-com:vml" Requires="v">
                <p:oleObj spid="_x0000_s280016" r:id="rId14" imgW="609600" imgH="241300" progId="Equation.KSEE3">
                  <p:embed/>
                </p:oleObj>
              </mc:Choice>
              <mc:Fallback>
                <p:oleObj r:id="rId14" imgW="609600" imgH="241300" progId="Equation.KSEE3">
                  <p:embed/>
                  <p:pic>
                    <p:nvPicPr>
                      <p:cNvPr id="0" name="图片 1024"/>
                      <p:cNvPicPr/>
                      <p:nvPr/>
                    </p:nvPicPr>
                    <p:blipFill>
                      <a:blip r:embed="rId15"/>
                      <a:stretch>
                        <a:fillRect/>
                      </a:stretch>
                    </p:blipFill>
                    <p:spPr>
                      <a:xfrm>
                        <a:off x="2260600" y="3467100"/>
                        <a:ext cx="944880" cy="374015"/>
                      </a:xfrm>
                      <a:prstGeom prst="rect">
                        <a:avLst/>
                      </a:prstGeom>
                    </p:spPr>
                  </p:pic>
                </p:oleObj>
              </mc:Fallback>
            </mc:AlternateContent>
          </a:graphicData>
        </a:graphic>
      </p:graphicFrame>
      <p:sp>
        <p:nvSpPr>
          <p:cNvPr id="28" name="文本框 27"/>
          <p:cNvSpPr txBox="1"/>
          <p:nvPr/>
        </p:nvSpPr>
        <p:spPr>
          <a:xfrm>
            <a:off x="355600" y="3670300"/>
            <a:ext cx="2089150" cy="518160"/>
          </a:xfrm>
          <a:prstGeom prst="rect">
            <a:avLst/>
          </a:prstGeom>
          <a:noFill/>
        </p:spPr>
        <p:txBody>
          <a:bodyPr wrap="square" rtlCol="0" anchor="t">
            <a:spAutoFit/>
          </a:bodyPr>
          <a:lstStyle/>
          <a:p>
            <a:r>
              <a:rPr lang="en-US" altLang="zh-CN" sz="2000">
                <a:latin typeface="Times New Roman" pitchFamily="18" charset="0"/>
              </a:rPr>
              <a:t>No. user RF:</a:t>
            </a:r>
            <a:r>
              <a:rPr lang="en-US" altLang="zh-CN" sz="2800"/>
              <a:t> </a:t>
            </a:r>
          </a:p>
        </p:txBody>
      </p:sp>
      <p:graphicFrame>
        <p:nvGraphicFramePr>
          <p:cNvPr id="29" name="对象 28">
            <a:hlinkClick r:id="" action="ppaction://ole?verb=0"/>
          </p:cNvPr>
          <p:cNvGraphicFramePr>
            <a:graphicFrameLocks noChangeAspect="1"/>
          </p:cNvGraphicFramePr>
          <p:nvPr/>
        </p:nvGraphicFramePr>
        <p:xfrm>
          <a:off x="1803400" y="3794760"/>
          <a:ext cx="826770" cy="374015"/>
        </p:xfrm>
        <a:graphic>
          <a:graphicData uri="http://schemas.openxmlformats.org/presentationml/2006/ole">
            <mc:AlternateContent xmlns:mc="http://schemas.openxmlformats.org/markup-compatibility/2006">
              <mc:Choice xmlns:v="urn:schemas-microsoft-com:vml" Requires="v">
                <p:oleObj spid="_x0000_s280017" r:id="rId16" imgW="533400" imgH="241300" progId="Equation.KSEE3">
                  <p:embed/>
                </p:oleObj>
              </mc:Choice>
              <mc:Fallback>
                <p:oleObj r:id="rId16" imgW="533400" imgH="241300" progId="Equation.KSEE3">
                  <p:embed/>
                  <p:pic>
                    <p:nvPicPr>
                      <p:cNvPr id="0" name="图片 1024"/>
                      <p:cNvPicPr/>
                      <p:nvPr/>
                    </p:nvPicPr>
                    <p:blipFill>
                      <a:blip r:embed="rId17"/>
                      <a:stretch>
                        <a:fillRect/>
                      </a:stretch>
                    </p:blipFill>
                    <p:spPr>
                      <a:xfrm>
                        <a:off x="1803400" y="3794760"/>
                        <a:ext cx="826770" cy="374015"/>
                      </a:xfrm>
                      <a:prstGeom prst="rect">
                        <a:avLst/>
                      </a:prstGeom>
                    </p:spPr>
                  </p:pic>
                </p:oleObj>
              </mc:Fallback>
            </mc:AlternateContent>
          </a:graphicData>
        </a:graphic>
      </p:graphicFrame>
      <p:sp>
        <p:nvSpPr>
          <p:cNvPr id="31" name="文本框 30"/>
          <p:cNvSpPr txBox="1"/>
          <p:nvPr/>
        </p:nvSpPr>
        <p:spPr>
          <a:xfrm>
            <a:off x="355600" y="4013200"/>
            <a:ext cx="2089150" cy="518160"/>
          </a:xfrm>
          <a:prstGeom prst="rect">
            <a:avLst/>
          </a:prstGeom>
          <a:noFill/>
        </p:spPr>
        <p:txBody>
          <a:bodyPr wrap="square" rtlCol="0" anchor="t">
            <a:spAutoFit/>
          </a:bodyPr>
          <a:lstStyle/>
          <a:p>
            <a:r>
              <a:rPr lang="en-US" altLang="zh-CN" sz="2000">
                <a:latin typeface="Times New Roman" pitchFamily="18" charset="0"/>
              </a:rPr>
              <a:t>No. multipath:</a:t>
            </a:r>
            <a:r>
              <a:rPr lang="en-US" altLang="zh-CN" sz="2800"/>
              <a:t> </a:t>
            </a:r>
          </a:p>
        </p:txBody>
      </p:sp>
      <p:graphicFrame>
        <p:nvGraphicFramePr>
          <p:cNvPr id="32" name="对象 31">
            <a:hlinkClick r:id="" action="ppaction://ole?verb=0"/>
          </p:cNvPr>
          <p:cNvGraphicFramePr>
            <a:graphicFrameLocks noChangeAspect="1"/>
          </p:cNvGraphicFramePr>
          <p:nvPr/>
        </p:nvGraphicFramePr>
        <p:xfrm>
          <a:off x="1992630" y="4191000"/>
          <a:ext cx="570865" cy="255905"/>
        </p:xfrm>
        <a:graphic>
          <a:graphicData uri="http://schemas.openxmlformats.org/presentationml/2006/ole">
            <mc:AlternateContent xmlns:mc="http://schemas.openxmlformats.org/markup-compatibility/2006">
              <mc:Choice xmlns:v="urn:schemas-microsoft-com:vml" Requires="v">
                <p:oleObj spid="_x0000_s280018" r:id="rId18" imgW="368300" imgH="165100" progId="Equation.KSEE3">
                  <p:embed/>
                </p:oleObj>
              </mc:Choice>
              <mc:Fallback>
                <p:oleObj r:id="rId18" imgW="368300" imgH="165100" progId="Equation.KSEE3">
                  <p:embed/>
                  <p:pic>
                    <p:nvPicPr>
                      <p:cNvPr id="0" name="图片 1024"/>
                      <p:cNvPicPr/>
                      <p:nvPr/>
                    </p:nvPicPr>
                    <p:blipFill>
                      <a:blip r:embed="rId19"/>
                      <a:stretch>
                        <a:fillRect/>
                      </a:stretch>
                    </p:blipFill>
                    <p:spPr>
                      <a:xfrm>
                        <a:off x="1992630" y="4191000"/>
                        <a:ext cx="570865" cy="255905"/>
                      </a:xfrm>
                      <a:prstGeom prst="rect">
                        <a:avLst/>
                      </a:prstGeom>
                    </p:spPr>
                  </p:pic>
                </p:oleObj>
              </mc:Fallback>
            </mc:AlternateContent>
          </a:graphicData>
        </a:graphic>
      </p:graphicFrame>
      <p:sp>
        <p:nvSpPr>
          <p:cNvPr id="34" name="文本框 33"/>
          <p:cNvSpPr txBox="1"/>
          <p:nvPr/>
        </p:nvSpPr>
        <p:spPr>
          <a:xfrm>
            <a:off x="367030" y="4723130"/>
            <a:ext cx="2089150" cy="518160"/>
          </a:xfrm>
          <a:prstGeom prst="rect">
            <a:avLst/>
          </a:prstGeom>
          <a:noFill/>
        </p:spPr>
        <p:txBody>
          <a:bodyPr wrap="square" rtlCol="0" anchor="t">
            <a:spAutoFit/>
          </a:bodyPr>
          <a:lstStyle/>
          <a:p>
            <a:r>
              <a:rPr lang="en-US" altLang="zh-CN" sz="2000">
                <a:latin typeface="Times New Roman" pitchFamily="18" charset="0"/>
              </a:rPr>
              <a:t>No. pilot:</a:t>
            </a:r>
            <a:r>
              <a:rPr lang="en-US" altLang="zh-CN" sz="2800"/>
              <a:t> </a:t>
            </a:r>
          </a:p>
        </p:txBody>
      </p:sp>
      <p:sp>
        <p:nvSpPr>
          <p:cNvPr id="35" name="文本框 34"/>
          <p:cNvSpPr txBox="1"/>
          <p:nvPr/>
        </p:nvSpPr>
        <p:spPr>
          <a:xfrm>
            <a:off x="344170" y="4358640"/>
            <a:ext cx="2089150" cy="518160"/>
          </a:xfrm>
          <a:prstGeom prst="rect">
            <a:avLst/>
          </a:prstGeom>
          <a:noFill/>
        </p:spPr>
        <p:txBody>
          <a:bodyPr wrap="square" rtlCol="0" anchor="t">
            <a:spAutoFit/>
          </a:bodyPr>
          <a:lstStyle/>
          <a:p>
            <a:r>
              <a:rPr lang="en-US" altLang="zh-CN" sz="2000">
                <a:latin typeface="Times New Roman" pitchFamily="18" charset="0"/>
              </a:rPr>
              <a:t>Max delay spread:</a:t>
            </a:r>
            <a:r>
              <a:rPr lang="en-US" altLang="zh-CN" sz="2800"/>
              <a:t> </a:t>
            </a:r>
          </a:p>
        </p:txBody>
      </p:sp>
      <p:graphicFrame>
        <p:nvGraphicFramePr>
          <p:cNvPr id="36" name="对象 35">
            <a:hlinkClick r:id="" action="ppaction://ole?verb=0"/>
          </p:cNvPr>
          <p:cNvGraphicFramePr>
            <a:graphicFrameLocks noChangeAspect="1"/>
          </p:cNvGraphicFramePr>
          <p:nvPr/>
        </p:nvGraphicFramePr>
        <p:xfrm>
          <a:off x="2363470" y="4481830"/>
          <a:ext cx="1003935" cy="354330"/>
        </p:xfrm>
        <a:graphic>
          <a:graphicData uri="http://schemas.openxmlformats.org/presentationml/2006/ole">
            <mc:AlternateContent xmlns:mc="http://schemas.openxmlformats.org/markup-compatibility/2006">
              <mc:Choice xmlns:v="urn:schemas-microsoft-com:vml" Requires="v">
                <p:oleObj spid="_x0000_s280019" r:id="rId20" imgW="647700" imgH="228600" progId="Equation.KSEE3">
                  <p:embed/>
                </p:oleObj>
              </mc:Choice>
              <mc:Fallback>
                <p:oleObj r:id="rId20" imgW="647700" imgH="228600" progId="Equation.KSEE3">
                  <p:embed/>
                  <p:pic>
                    <p:nvPicPr>
                      <p:cNvPr id="0" name="图片 1024"/>
                      <p:cNvPicPr/>
                      <p:nvPr/>
                    </p:nvPicPr>
                    <p:blipFill>
                      <a:blip r:embed="rId21"/>
                      <a:stretch>
                        <a:fillRect/>
                      </a:stretch>
                    </p:blipFill>
                    <p:spPr>
                      <a:xfrm>
                        <a:off x="2363470" y="4481830"/>
                        <a:ext cx="1003935" cy="354330"/>
                      </a:xfrm>
                      <a:prstGeom prst="rect">
                        <a:avLst/>
                      </a:prstGeom>
                    </p:spPr>
                  </p:pic>
                </p:oleObj>
              </mc:Fallback>
            </mc:AlternateContent>
          </a:graphicData>
        </a:graphic>
      </p:graphicFrame>
      <p:graphicFrame>
        <p:nvGraphicFramePr>
          <p:cNvPr id="38" name="对象 37">
            <a:hlinkClick r:id="" action="ppaction://ole?verb=0"/>
          </p:cNvPr>
          <p:cNvGraphicFramePr>
            <a:graphicFrameLocks noChangeAspect="1"/>
          </p:cNvGraphicFramePr>
          <p:nvPr>
            <p:extLst>
              <p:ext uri="{D42A27DB-BD31-4B8C-83A1-F6EECF244321}">
                <p14:modId xmlns:p14="http://schemas.microsoft.com/office/powerpoint/2010/main" val="2272755079"/>
              </p:ext>
            </p:extLst>
          </p:nvPr>
        </p:nvGraphicFramePr>
        <p:xfrm>
          <a:off x="1447800" y="4903470"/>
          <a:ext cx="1496060" cy="354330"/>
        </p:xfrm>
        <a:graphic>
          <a:graphicData uri="http://schemas.openxmlformats.org/presentationml/2006/ole">
            <mc:AlternateContent xmlns:mc="http://schemas.openxmlformats.org/markup-compatibility/2006">
              <mc:Choice xmlns:v="urn:schemas-microsoft-com:vml" Requires="v">
                <p:oleObj spid="_x0000_s280020" r:id="rId22" imgW="965200" imgH="228600" progId="Equation.KSEE3">
                  <p:embed/>
                </p:oleObj>
              </mc:Choice>
              <mc:Fallback>
                <p:oleObj r:id="rId22" imgW="965200" imgH="228600" progId="Equation.KSEE3">
                  <p:embed/>
                  <p:pic>
                    <p:nvPicPr>
                      <p:cNvPr id="0" name="图片 1024"/>
                      <p:cNvPicPr/>
                      <p:nvPr/>
                    </p:nvPicPr>
                    <p:blipFill>
                      <a:blip r:embed="rId23"/>
                      <a:stretch>
                        <a:fillRect/>
                      </a:stretch>
                    </p:blipFill>
                    <p:spPr>
                      <a:xfrm>
                        <a:off x="1447800" y="4903470"/>
                        <a:ext cx="1496060" cy="354330"/>
                      </a:xfrm>
                      <a:prstGeom prst="rect">
                        <a:avLst/>
                      </a:prstGeom>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6"/>
          <p:cNvSpPr>
            <a:spLocks noChangeArrowheads="1"/>
          </p:cNvSpPr>
          <p:nvPr/>
        </p:nvSpPr>
        <p:spPr bwMode="gray">
          <a:xfrm>
            <a:off x="833628" y="2514600"/>
            <a:ext cx="4040187" cy="457200"/>
          </a:xfrm>
          <a:prstGeom prst="roundRect">
            <a:avLst>
              <a:gd name="adj" fmla="val 16667"/>
            </a:avLst>
          </a:prstGeom>
          <a:solidFill>
            <a:schemeClr val="tx1">
              <a:lumMod val="20000"/>
              <a:lumOff val="80000"/>
            </a:schemeClr>
          </a:solidFill>
          <a:ln w="31750" algn="ctr">
            <a:noFill/>
            <a:round/>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27650" name="Rectangle 2"/>
          <p:cNvSpPr>
            <a:spLocks noGrp="1" noChangeArrowheads="1"/>
          </p:cNvSpPr>
          <p:nvPr>
            <p:ph type="title"/>
          </p:nvPr>
        </p:nvSpPr>
        <p:spPr/>
        <p:txBody>
          <a:bodyPr/>
          <a:lstStyle/>
          <a:p>
            <a:pPr eaLnBrk="1" hangingPunct="1"/>
            <a:r>
              <a:rPr lang="en-US" altLang="zh-CN" smtClean="0">
                <a:latin typeface="Times New Roman" pitchFamily="18" charset="0"/>
                <a:ea typeface="宋体" charset="-122"/>
              </a:rPr>
              <a:t>Contents</a:t>
            </a:r>
          </a:p>
        </p:txBody>
      </p:sp>
      <p:sp>
        <p:nvSpPr>
          <p:cNvPr id="5123" name="AutoShape 6"/>
          <p:cNvSpPr>
            <a:spLocks noChangeArrowheads="1"/>
          </p:cNvSpPr>
          <p:nvPr/>
        </p:nvSpPr>
        <p:spPr bwMode="gray">
          <a:xfrm>
            <a:off x="836613" y="1643063"/>
            <a:ext cx="4040187" cy="457200"/>
          </a:xfrm>
          <a:prstGeom prst="roundRect">
            <a:avLst>
              <a:gd name="adj" fmla="val 16667"/>
            </a:avLst>
          </a:prstGeom>
          <a:solidFill>
            <a:schemeClr val="tx1">
              <a:lumMod val="20000"/>
              <a:lumOff val="80000"/>
            </a:schemeClr>
          </a:solidFill>
          <a:ln w="31750" algn="ctr">
            <a:noFill/>
            <a:round/>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5124" name="AutoShape 7"/>
          <p:cNvSpPr>
            <a:spLocks noChangeArrowheads="1"/>
          </p:cNvSpPr>
          <p:nvPr/>
        </p:nvSpPr>
        <p:spPr bwMode="gray">
          <a:xfrm>
            <a:off x="406400" y="1524000"/>
            <a:ext cx="773113" cy="685800"/>
          </a:xfrm>
          <a:prstGeom prst="diamond">
            <a:avLst/>
          </a:prstGeom>
          <a:solidFill>
            <a:schemeClr val="bg2">
              <a:lumMod val="40000"/>
              <a:lumOff val="60000"/>
            </a:schemeClr>
          </a:solidFill>
          <a:ln w="31750" algn="ctr">
            <a:solidFill>
              <a:schemeClr val="bg1"/>
            </a:solidFill>
            <a:miter lim="800000"/>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27653" name="Text Box 8"/>
          <p:cNvSpPr txBox="1">
            <a:spLocks noChangeArrowheads="1"/>
          </p:cNvSpPr>
          <p:nvPr/>
        </p:nvSpPr>
        <p:spPr bwMode="gray">
          <a:xfrm>
            <a:off x="1066800" y="1625600"/>
            <a:ext cx="3276600" cy="457200"/>
          </a:xfrm>
          <a:prstGeom prst="rect">
            <a:avLst/>
          </a:prstGeom>
          <a:noFill/>
          <a:ln w="9525" algn="ctr">
            <a:noFill/>
            <a:miter lim="800000"/>
          </a:ln>
        </p:spPr>
        <p:txBody>
          <a:bodyPr>
            <a:spAutoFit/>
          </a:bodyPr>
          <a:lstStyle/>
          <a:p>
            <a:pPr algn="ctr" eaLnBrk="1" hangingPunct="1"/>
            <a:r>
              <a:rPr lang="en-US" b="1" dirty="0" smtClean="0">
                <a:latin typeface="Times New Roman" pitchFamily="18" charset="0"/>
                <a:cs typeface="Times New Roman" pitchFamily="18" charset="0"/>
              </a:rPr>
              <a:t>Technical Background</a:t>
            </a:r>
          </a:p>
        </p:txBody>
      </p:sp>
      <p:sp>
        <p:nvSpPr>
          <p:cNvPr id="27654" name="Text Box 9"/>
          <p:cNvSpPr txBox="1">
            <a:spLocks noChangeArrowheads="1"/>
          </p:cNvSpPr>
          <p:nvPr/>
        </p:nvSpPr>
        <p:spPr bwMode="gray">
          <a:xfrm>
            <a:off x="620713" y="1622425"/>
            <a:ext cx="354012" cy="457200"/>
          </a:xfrm>
          <a:prstGeom prst="rect">
            <a:avLst/>
          </a:prstGeom>
          <a:noFill/>
          <a:ln w="31750" algn="ctr">
            <a:noFill/>
            <a:miter lim="800000"/>
          </a:ln>
        </p:spPr>
        <p:txBody>
          <a:bodyPr wrap="none">
            <a:spAutoFit/>
          </a:bodyPr>
          <a:lstStyle/>
          <a:p>
            <a:pPr algn="ctr" eaLnBrk="1" hangingPunct="1"/>
            <a:r>
              <a:rPr lang="en-US" altLang="zh-CN" b="1">
                <a:solidFill>
                  <a:srgbClr val="B0DD7F"/>
                </a:solidFill>
                <a:latin typeface="Times New Roman" pitchFamily="18" charset="0"/>
              </a:rPr>
              <a:t>1</a:t>
            </a:r>
          </a:p>
        </p:txBody>
      </p:sp>
      <p:sp>
        <p:nvSpPr>
          <p:cNvPr id="5128" name="AutoShape 7"/>
          <p:cNvSpPr>
            <a:spLocks noChangeArrowheads="1"/>
          </p:cNvSpPr>
          <p:nvPr/>
        </p:nvSpPr>
        <p:spPr bwMode="gray">
          <a:xfrm>
            <a:off x="398463" y="2438400"/>
            <a:ext cx="773112" cy="685800"/>
          </a:xfrm>
          <a:prstGeom prst="diamond">
            <a:avLst/>
          </a:prstGeom>
          <a:solidFill>
            <a:schemeClr val="bg2">
              <a:lumMod val="40000"/>
              <a:lumOff val="60000"/>
            </a:schemeClr>
          </a:solidFill>
          <a:ln w="31750" algn="ctr">
            <a:solidFill>
              <a:schemeClr val="bg1"/>
            </a:solidFill>
            <a:miter lim="800000"/>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27657" name="Text Box 8"/>
          <p:cNvSpPr txBox="1">
            <a:spLocks noChangeArrowheads="1"/>
          </p:cNvSpPr>
          <p:nvPr/>
        </p:nvSpPr>
        <p:spPr bwMode="gray">
          <a:xfrm>
            <a:off x="1188402" y="2538095"/>
            <a:ext cx="2808288" cy="457200"/>
          </a:xfrm>
          <a:prstGeom prst="rect">
            <a:avLst/>
          </a:prstGeom>
          <a:noFill/>
          <a:ln w="9525" algn="ctr">
            <a:noFill/>
            <a:miter lim="800000"/>
          </a:ln>
        </p:spPr>
        <p:txBody>
          <a:bodyPr>
            <a:spAutoFit/>
          </a:bodyPr>
          <a:lstStyle/>
          <a:p>
            <a:pPr algn="l" eaLnBrk="1" hangingPunct="1"/>
            <a:r>
              <a:rPr lang="en-US" b="1" dirty="0" smtClean="0">
                <a:latin typeface="Times New Roman" pitchFamily="18" charset="0"/>
                <a:cs typeface="Times New Roman" pitchFamily="18" charset="0"/>
              </a:rPr>
              <a:t>Sysmtem Model</a:t>
            </a:r>
          </a:p>
        </p:txBody>
      </p:sp>
      <p:sp>
        <p:nvSpPr>
          <p:cNvPr id="27658" name="Text Box 9"/>
          <p:cNvSpPr txBox="1">
            <a:spLocks noChangeArrowheads="1"/>
          </p:cNvSpPr>
          <p:nvPr/>
        </p:nvSpPr>
        <p:spPr bwMode="gray">
          <a:xfrm>
            <a:off x="612775" y="2536825"/>
            <a:ext cx="354013" cy="457200"/>
          </a:xfrm>
          <a:prstGeom prst="rect">
            <a:avLst/>
          </a:prstGeom>
          <a:noFill/>
          <a:ln w="31750" algn="ctr">
            <a:noFill/>
            <a:miter lim="800000"/>
          </a:ln>
        </p:spPr>
        <p:txBody>
          <a:bodyPr wrap="none">
            <a:spAutoFit/>
          </a:bodyPr>
          <a:lstStyle/>
          <a:p>
            <a:pPr algn="ctr" eaLnBrk="1" hangingPunct="1"/>
            <a:r>
              <a:rPr lang="en-US" altLang="zh-CN" b="1">
                <a:solidFill>
                  <a:srgbClr val="B0DD7F"/>
                </a:solidFill>
                <a:latin typeface="Times New Roman" pitchFamily="18" charset="0"/>
              </a:rPr>
              <a:t>2</a:t>
            </a:r>
          </a:p>
        </p:txBody>
      </p:sp>
      <p:sp>
        <p:nvSpPr>
          <p:cNvPr id="5131" name="AutoShape 6"/>
          <p:cNvSpPr>
            <a:spLocks noChangeArrowheads="1"/>
          </p:cNvSpPr>
          <p:nvPr/>
        </p:nvSpPr>
        <p:spPr bwMode="gray">
          <a:xfrm>
            <a:off x="806196" y="3436303"/>
            <a:ext cx="4065587" cy="457200"/>
          </a:xfrm>
          <a:prstGeom prst="roundRect">
            <a:avLst>
              <a:gd name="adj" fmla="val 16667"/>
            </a:avLst>
          </a:prstGeom>
          <a:solidFill>
            <a:schemeClr val="tx1">
              <a:lumMod val="20000"/>
              <a:lumOff val="80000"/>
            </a:schemeClr>
          </a:solidFill>
          <a:ln w="31750" algn="ctr">
            <a:noFill/>
            <a:round/>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5132" name="AutoShape 7"/>
          <p:cNvSpPr>
            <a:spLocks noChangeArrowheads="1"/>
          </p:cNvSpPr>
          <p:nvPr/>
        </p:nvSpPr>
        <p:spPr bwMode="gray">
          <a:xfrm>
            <a:off x="381000" y="3317240"/>
            <a:ext cx="773113" cy="685800"/>
          </a:xfrm>
          <a:prstGeom prst="diamond">
            <a:avLst/>
          </a:prstGeom>
          <a:solidFill>
            <a:schemeClr val="bg2">
              <a:lumMod val="40000"/>
              <a:lumOff val="60000"/>
            </a:schemeClr>
          </a:solidFill>
          <a:ln w="31750" algn="ctr">
            <a:solidFill>
              <a:schemeClr val="bg1"/>
            </a:solidFill>
            <a:miter lim="800000"/>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27661" name="Text Box 8"/>
          <p:cNvSpPr txBox="1">
            <a:spLocks noChangeArrowheads="1"/>
          </p:cNvSpPr>
          <p:nvPr/>
        </p:nvSpPr>
        <p:spPr bwMode="gray">
          <a:xfrm>
            <a:off x="1173480" y="3444855"/>
            <a:ext cx="2636519" cy="457200"/>
          </a:xfrm>
          <a:prstGeom prst="rect">
            <a:avLst/>
          </a:prstGeom>
          <a:noFill/>
          <a:ln w="9525" algn="ctr">
            <a:noFill/>
            <a:miter lim="800000"/>
          </a:ln>
        </p:spPr>
        <p:txBody>
          <a:bodyPr wrap="square">
            <a:spAutoFit/>
          </a:bodyPr>
          <a:lstStyle/>
          <a:p>
            <a:pPr eaLnBrk="1" hangingPunct="1"/>
            <a:r>
              <a:rPr lang="en-US" b="1" dirty="0" smtClean="0">
                <a:latin typeface="Times New Roman" pitchFamily="18" charset="0"/>
                <a:cs typeface="Times New Roman" pitchFamily="18" charset="0"/>
              </a:rPr>
              <a:t>Proposed Scheme</a:t>
            </a:r>
          </a:p>
        </p:txBody>
      </p:sp>
      <p:sp>
        <p:nvSpPr>
          <p:cNvPr id="27662" name="Text Box 9"/>
          <p:cNvSpPr txBox="1">
            <a:spLocks noChangeArrowheads="1"/>
          </p:cNvSpPr>
          <p:nvPr/>
        </p:nvSpPr>
        <p:spPr bwMode="gray">
          <a:xfrm>
            <a:off x="595313" y="3415665"/>
            <a:ext cx="354012" cy="457200"/>
          </a:xfrm>
          <a:prstGeom prst="rect">
            <a:avLst/>
          </a:prstGeom>
          <a:noFill/>
          <a:ln w="31750" algn="ctr">
            <a:noFill/>
            <a:miter lim="800000"/>
          </a:ln>
        </p:spPr>
        <p:txBody>
          <a:bodyPr wrap="none">
            <a:spAutoFit/>
          </a:bodyPr>
          <a:lstStyle/>
          <a:p>
            <a:pPr algn="ctr" eaLnBrk="1" hangingPunct="1"/>
            <a:r>
              <a:rPr lang="en-US" altLang="zh-CN" b="1">
                <a:solidFill>
                  <a:srgbClr val="B0DD7F"/>
                </a:solidFill>
                <a:latin typeface="Times New Roman" pitchFamily="18" charset="0"/>
              </a:rPr>
              <a:t>3</a:t>
            </a:r>
          </a:p>
        </p:txBody>
      </p:sp>
      <p:sp>
        <p:nvSpPr>
          <p:cNvPr id="5135" name="AutoShape 6"/>
          <p:cNvSpPr>
            <a:spLocks noChangeArrowheads="1"/>
          </p:cNvSpPr>
          <p:nvPr/>
        </p:nvSpPr>
        <p:spPr bwMode="gray">
          <a:xfrm>
            <a:off x="795020" y="4396423"/>
            <a:ext cx="4064000" cy="457200"/>
          </a:xfrm>
          <a:prstGeom prst="roundRect">
            <a:avLst>
              <a:gd name="adj" fmla="val 16667"/>
            </a:avLst>
          </a:prstGeom>
          <a:solidFill>
            <a:schemeClr val="tx1">
              <a:lumMod val="20000"/>
              <a:lumOff val="80000"/>
            </a:schemeClr>
          </a:solidFill>
          <a:ln w="31750" algn="ctr">
            <a:noFill/>
            <a:round/>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5136" name="AutoShape 7"/>
          <p:cNvSpPr>
            <a:spLocks noChangeArrowheads="1"/>
          </p:cNvSpPr>
          <p:nvPr/>
        </p:nvSpPr>
        <p:spPr bwMode="gray">
          <a:xfrm>
            <a:off x="382588" y="4277360"/>
            <a:ext cx="773112" cy="685800"/>
          </a:xfrm>
          <a:prstGeom prst="diamond">
            <a:avLst/>
          </a:prstGeom>
          <a:solidFill>
            <a:schemeClr val="bg2">
              <a:lumMod val="40000"/>
              <a:lumOff val="60000"/>
            </a:schemeClr>
          </a:solidFill>
          <a:ln w="31750" algn="ctr">
            <a:solidFill>
              <a:schemeClr val="bg1"/>
            </a:solidFill>
            <a:miter lim="800000"/>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27665" name="Text Box 8"/>
          <p:cNvSpPr txBox="1">
            <a:spLocks noChangeArrowheads="1"/>
          </p:cNvSpPr>
          <p:nvPr/>
        </p:nvSpPr>
        <p:spPr bwMode="gray">
          <a:xfrm>
            <a:off x="868680" y="4399598"/>
            <a:ext cx="3055938" cy="457200"/>
          </a:xfrm>
          <a:prstGeom prst="rect">
            <a:avLst/>
          </a:prstGeom>
          <a:noFill/>
          <a:ln w="9525" algn="ctr">
            <a:noFill/>
            <a:miter lim="800000"/>
          </a:ln>
        </p:spPr>
        <p:txBody>
          <a:bodyPr>
            <a:spAutoFit/>
          </a:bodyPr>
          <a:lstStyle/>
          <a:p>
            <a:pPr algn="l" eaLnBrk="1" hangingPunct="1"/>
            <a:r>
              <a:rPr lang="zh-CN" altLang="zh-CN" b="1" dirty="0">
                <a:latin typeface="Times New Roman" pitchFamily="18" charset="0"/>
              </a:rPr>
              <a:t>    </a:t>
            </a:r>
            <a:r>
              <a:rPr lang="en-US" b="1" dirty="0" smtClean="0">
                <a:latin typeface="Times New Roman" pitchFamily="18" charset="0"/>
                <a:cs typeface="Times New Roman" pitchFamily="18" charset="0"/>
              </a:rPr>
              <a:t>Simulation Results</a:t>
            </a:r>
          </a:p>
        </p:txBody>
      </p:sp>
      <p:sp>
        <p:nvSpPr>
          <p:cNvPr id="27666" name="Text Box 9"/>
          <p:cNvSpPr txBox="1">
            <a:spLocks noChangeArrowheads="1"/>
          </p:cNvSpPr>
          <p:nvPr/>
        </p:nvSpPr>
        <p:spPr bwMode="gray">
          <a:xfrm>
            <a:off x="596900" y="4375785"/>
            <a:ext cx="354013" cy="457200"/>
          </a:xfrm>
          <a:prstGeom prst="rect">
            <a:avLst/>
          </a:prstGeom>
          <a:noFill/>
          <a:ln w="31750" algn="ctr">
            <a:noFill/>
            <a:miter lim="800000"/>
          </a:ln>
        </p:spPr>
        <p:txBody>
          <a:bodyPr wrap="none">
            <a:spAutoFit/>
          </a:bodyPr>
          <a:lstStyle/>
          <a:p>
            <a:pPr algn="ctr" eaLnBrk="1" hangingPunct="1"/>
            <a:r>
              <a:rPr lang="en-US" altLang="zh-CN" b="1">
                <a:solidFill>
                  <a:srgbClr val="B0DD7F"/>
                </a:solidFill>
                <a:latin typeface="Times New Roman" pitchFamily="18" charset="0"/>
              </a:rPr>
              <a:t>4</a:t>
            </a:r>
          </a:p>
        </p:txBody>
      </p:sp>
      <p:sp>
        <p:nvSpPr>
          <p:cNvPr id="5139" name="AutoShape 6"/>
          <p:cNvSpPr>
            <a:spLocks noChangeArrowheads="1"/>
          </p:cNvSpPr>
          <p:nvPr/>
        </p:nvSpPr>
        <p:spPr bwMode="gray">
          <a:xfrm>
            <a:off x="795020" y="5341303"/>
            <a:ext cx="4064000" cy="457200"/>
          </a:xfrm>
          <a:prstGeom prst="roundRect">
            <a:avLst>
              <a:gd name="adj" fmla="val 16667"/>
            </a:avLst>
          </a:prstGeom>
          <a:solidFill>
            <a:schemeClr val="tx1">
              <a:lumMod val="20000"/>
              <a:lumOff val="80000"/>
            </a:schemeClr>
          </a:solidFill>
          <a:ln w="31750" algn="ctr">
            <a:noFill/>
            <a:round/>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5140" name="AutoShape 7"/>
          <p:cNvSpPr>
            <a:spLocks noChangeArrowheads="1"/>
          </p:cNvSpPr>
          <p:nvPr/>
        </p:nvSpPr>
        <p:spPr bwMode="gray">
          <a:xfrm>
            <a:off x="382588" y="5222240"/>
            <a:ext cx="773112" cy="685800"/>
          </a:xfrm>
          <a:prstGeom prst="diamond">
            <a:avLst/>
          </a:prstGeom>
          <a:solidFill>
            <a:schemeClr val="bg2">
              <a:lumMod val="40000"/>
              <a:lumOff val="60000"/>
            </a:schemeClr>
          </a:solidFill>
          <a:ln w="31750" algn="ctr">
            <a:solidFill>
              <a:schemeClr val="bg1"/>
            </a:solidFill>
            <a:miter lim="800000"/>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27670" name="Text Box 9"/>
          <p:cNvSpPr txBox="1">
            <a:spLocks noChangeArrowheads="1"/>
          </p:cNvSpPr>
          <p:nvPr/>
        </p:nvSpPr>
        <p:spPr bwMode="gray">
          <a:xfrm>
            <a:off x="596900" y="5320665"/>
            <a:ext cx="354013" cy="457200"/>
          </a:xfrm>
          <a:prstGeom prst="rect">
            <a:avLst/>
          </a:prstGeom>
          <a:noFill/>
          <a:ln w="31750" algn="ctr">
            <a:noFill/>
            <a:miter lim="800000"/>
          </a:ln>
        </p:spPr>
        <p:txBody>
          <a:bodyPr wrap="none">
            <a:spAutoFit/>
          </a:bodyPr>
          <a:lstStyle/>
          <a:p>
            <a:pPr algn="ctr" eaLnBrk="1" hangingPunct="1"/>
            <a:r>
              <a:rPr lang="en-US" altLang="zh-CN" b="1">
                <a:solidFill>
                  <a:srgbClr val="B0DD7F"/>
                </a:solidFill>
                <a:latin typeface="Times New Roman" pitchFamily="18" charset="0"/>
              </a:rPr>
              <a:t>5</a:t>
            </a:r>
          </a:p>
        </p:txBody>
      </p:sp>
      <p:sp>
        <p:nvSpPr>
          <p:cNvPr id="23" name="灯片编号占位符 22"/>
          <p:cNvSpPr>
            <a:spLocks noGrp="1"/>
          </p:cNvSpPr>
          <p:nvPr>
            <p:ph type="sldNum" sz="quarter" idx="10"/>
          </p:nvPr>
        </p:nvSpPr>
        <p:spPr/>
        <p:txBody>
          <a:bodyPr/>
          <a:lstStyle/>
          <a:p>
            <a:pPr>
              <a:defRPr/>
            </a:pPr>
            <a:fld id="{120F6300-F71A-4E4A-ACDC-0879076BA03D}" type="slidenum">
              <a:rPr lang="zh-CN" altLang="en-US" smtClean="0">
                <a:latin typeface="Times New Roman" pitchFamily="18" charset="0"/>
              </a:rPr>
              <a:t>24</a:t>
            </a:fld>
            <a:endParaRPr lang="zh-CN" altLang="en-US" smtClean="0">
              <a:latin typeface="Times New Roman" pitchFamily="18" charset="0"/>
            </a:endParaRPr>
          </a:p>
        </p:txBody>
      </p:sp>
      <p:sp>
        <p:nvSpPr>
          <p:cNvPr id="24" name="Text Box 8"/>
          <p:cNvSpPr txBox="1">
            <a:spLocks noChangeArrowheads="1"/>
          </p:cNvSpPr>
          <p:nvPr/>
        </p:nvSpPr>
        <p:spPr bwMode="gray">
          <a:xfrm>
            <a:off x="838200" y="5349240"/>
            <a:ext cx="2133600" cy="457200"/>
          </a:xfrm>
          <a:prstGeom prst="rect">
            <a:avLst/>
          </a:prstGeom>
          <a:noFill/>
          <a:ln w="9525" algn="ctr">
            <a:noFill/>
            <a:miter lim="800000"/>
          </a:ln>
        </p:spPr>
        <p:txBody>
          <a:bodyPr wrap="square">
            <a:spAutoFit/>
          </a:bodyPr>
          <a:lstStyle/>
          <a:p>
            <a:pPr algn="ctr" eaLnBrk="1" hangingPunct="1"/>
            <a:r>
              <a:rPr lang="zh-CN" altLang="zh-CN" b="1" dirty="0">
                <a:latin typeface="Times New Roman" pitchFamily="18" charset="0"/>
              </a:rPr>
              <a:t>    </a:t>
            </a:r>
            <a:r>
              <a:rPr lang="en-US" altLang="zh-CN" b="1" dirty="0">
                <a:solidFill>
                  <a:srgbClr val="FF0000"/>
                </a:solidFill>
                <a:latin typeface="Times New Roman" pitchFamily="18" charset="0"/>
              </a:rPr>
              <a:t>Conclusions</a:t>
            </a:r>
          </a:p>
        </p:txBody>
      </p:sp>
    </p:spTree>
  </p:cSld>
  <p:clrMapOvr>
    <a:masterClrMapping/>
  </p:clrMapOvr>
  <p:transition spd="slow"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52400" y="228600"/>
            <a:ext cx="8763000" cy="685800"/>
          </a:xfrm>
        </p:spPr>
        <p:txBody>
          <a:bodyPr/>
          <a:lstStyle/>
          <a:p>
            <a:r>
              <a:rPr lang="en-US" altLang="zh-CN" dirty="0" smtClean="0">
                <a:latin typeface="Times New Roman" pitchFamily="18" charset="0"/>
              </a:rPr>
              <a:t>Conclusions</a:t>
            </a:r>
            <a:endParaRPr lang="zh-CN" altLang="en-US" dirty="0">
              <a:latin typeface="Times New Roman" pitchFamily="18" charset="0"/>
            </a:endParaRPr>
          </a:p>
        </p:txBody>
      </p:sp>
      <p:sp>
        <p:nvSpPr>
          <p:cNvPr id="7" name="灯片编号占位符 6"/>
          <p:cNvSpPr>
            <a:spLocks noGrp="1"/>
          </p:cNvSpPr>
          <p:nvPr>
            <p:ph type="sldNum" sz="quarter" idx="10"/>
          </p:nvPr>
        </p:nvSpPr>
        <p:spPr/>
        <p:txBody>
          <a:bodyPr/>
          <a:lstStyle/>
          <a:p>
            <a:pPr>
              <a:defRPr/>
            </a:pPr>
            <a:fld id="{120F6300-F71A-4E4A-ACDC-0879076BA03D}" type="slidenum">
              <a:rPr lang="zh-CN" altLang="en-US" smtClean="0"/>
              <a:t>25</a:t>
            </a:fld>
            <a:endParaRPr lang="en-US" altLang="zh-CN"/>
          </a:p>
        </p:txBody>
      </p:sp>
      <p:sp>
        <p:nvSpPr>
          <p:cNvPr id="2" name="Rectangle 3"/>
          <p:cNvSpPr txBox="1">
            <a:spLocks noChangeArrowheads="1"/>
          </p:cNvSpPr>
          <p:nvPr/>
        </p:nvSpPr>
        <p:spPr bwMode="auto">
          <a:xfrm>
            <a:off x="69850" y="1219835"/>
            <a:ext cx="8921750" cy="5201920"/>
          </a:xfrm>
          <a:prstGeom prst="rect">
            <a:avLst/>
          </a:prstGeom>
          <a:noFill/>
          <a:ln w="9525">
            <a:noFill/>
            <a:miter lim="800000"/>
          </a:ln>
        </p:spPr>
        <p:txBody>
          <a:bodyPr/>
          <a:lstStyle/>
          <a:p>
            <a:pPr marL="342900" indent="-342900" algn="just" eaLnBrk="1" hangingPunct="1">
              <a:spcBef>
                <a:spcPct val="20000"/>
              </a:spcBef>
              <a:buClr>
                <a:srgbClr val="000000"/>
              </a:buClr>
              <a:buFont typeface="Wingdings" pitchFamily="2" charset="2"/>
              <a:buChar char="l"/>
              <a:defRPr/>
            </a:pPr>
            <a:r>
              <a:rPr lang="en-US" altLang="zh-CN" kern="0" dirty="0" smtClean="0">
                <a:solidFill>
                  <a:srgbClr val="000000"/>
                </a:solidFill>
                <a:latin typeface="Times New Roman" pitchFamily="18" charset="0"/>
              </a:rPr>
              <a:t>Propose </a:t>
            </a:r>
            <a:r>
              <a:rPr lang="en-US" altLang="zh-CN" b="1" kern="0" dirty="0" smtClean="0">
                <a:solidFill>
                  <a:srgbClr val="FF0000"/>
                </a:solidFill>
                <a:latin typeface="Times New Roman" pitchFamily="18" charset="0"/>
              </a:rPr>
              <a:t>SCS-based channel estimation</a:t>
            </a:r>
            <a:r>
              <a:rPr lang="en-US" altLang="zh-CN" kern="0" dirty="0" smtClean="0">
                <a:solidFill>
                  <a:srgbClr val="000000"/>
                </a:solidFill>
                <a:latin typeface="Times New Roman" pitchFamily="18" charset="0"/>
              </a:rPr>
              <a:t> scheme for the mmWave massive </a:t>
            </a:r>
            <a:r>
              <a:rPr lang="en-US" altLang="zh-CN" kern="0" dirty="0">
                <a:solidFill>
                  <a:srgbClr val="000000"/>
                </a:solidFill>
                <a:latin typeface="Times New Roman" pitchFamily="18" charset="0"/>
              </a:rPr>
              <a:t>MIMO </a:t>
            </a:r>
            <a:r>
              <a:rPr lang="zh-CN" altLang="en-US" kern="0" dirty="0">
                <a:solidFill>
                  <a:srgbClr val="000000"/>
                </a:solidFill>
                <a:latin typeface="Times New Roman" pitchFamily="18" charset="0"/>
              </a:rPr>
              <a:t>based access and backhaul in UDN</a:t>
            </a:r>
            <a:endParaRPr lang="en-US" altLang="zh-CN" kern="0" dirty="0">
              <a:solidFill>
                <a:srgbClr val="000000"/>
              </a:solidFill>
              <a:latin typeface="Times New Roman" pitchFamily="18" charset="0"/>
            </a:endParaRPr>
          </a:p>
          <a:p>
            <a:pPr marL="342900" indent="-342900" algn="just" eaLnBrk="1" hangingPunct="1">
              <a:spcBef>
                <a:spcPct val="20000"/>
              </a:spcBef>
              <a:buClr>
                <a:srgbClr val="000000"/>
              </a:buClr>
              <a:buFont typeface="Wingdings" pitchFamily="2" charset="2"/>
              <a:buChar char="l"/>
              <a:defRPr/>
            </a:pPr>
            <a:endParaRPr lang="en-US" altLang="zh-CN" kern="0" dirty="0" smtClean="0">
              <a:solidFill>
                <a:srgbClr val="000000"/>
              </a:solidFill>
              <a:latin typeface="Times New Roman" pitchFamily="18" charset="0"/>
            </a:endParaRPr>
          </a:p>
          <a:p>
            <a:pPr marL="342900" indent="-342900" algn="just" eaLnBrk="1" hangingPunct="1">
              <a:spcBef>
                <a:spcPct val="20000"/>
              </a:spcBef>
              <a:buClr>
                <a:srgbClr val="000000"/>
              </a:buClr>
              <a:buFont typeface="Wingdings" pitchFamily="2" charset="2"/>
              <a:buChar char="l"/>
              <a:defRPr/>
            </a:pPr>
            <a:r>
              <a:rPr lang="en-US" altLang="zh-CN" kern="0" dirty="0" smtClean="0">
                <a:solidFill>
                  <a:srgbClr val="000000"/>
                </a:solidFill>
                <a:latin typeface="Times New Roman" pitchFamily="18" charset="0"/>
                <a:sym typeface="+mn-ea"/>
              </a:rPr>
              <a:t>We provide </a:t>
            </a:r>
            <a:r>
              <a:rPr lang="en-US" altLang="zh-CN" b="1" kern="0" dirty="0" smtClean="0">
                <a:solidFill>
                  <a:srgbClr val="FF0000"/>
                </a:solidFill>
                <a:latin typeface="Times New Roman" pitchFamily="18" charset="0"/>
                <a:sym typeface="+mn-ea"/>
              </a:rPr>
              <a:t>Theorem 1</a:t>
            </a:r>
            <a:r>
              <a:rPr lang="en-US" altLang="zh-CN" kern="0" dirty="0" smtClean="0">
                <a:solidFill>
                  <a:srgbClr val="000000"/>
                </a:solidFill>
                <a:latin typeface="Times New Roman" pitchFamily="18" charset="0"/>
                <a:sym typeface="+mn-ea"/>
              </a:rPr>
              <a:t> and the associated proof, which enlightens us to design </a:t>
            </a:r>
            <a:r>
              <a:rPr lang="en-US" altLang="zh-CN" b="1" kern="0" dirty="0" smtClean="0">
                <a:solidFill>
                  <a:srgbClr val="FF0000"/>
                </a:solidFill>
                <a:latin typeface="Times New Roman" pitchFamily="18" charset="0"/>
                <a:sym typeface="+mn-ea"/>
              </a:rPr>
              <a:t>non-orthogonal pilot</a:t>
            </a:r>
            <a:r>
              <a:rPr lang="en-US" altLang="zh-CN" kern="0" dirty="0" smtClean="0">
                <a:solidFill>
                  <a:srgbClr val="000000"/>
                </a:solidFill>
                <a:latin typeface="Times New Roman" pitchFamily="18" charset="0"/>
                <a:sym typeface="+mn-ea"/>
              </a:rPr>
              <a:t> at the transmitter </a:t>
            </a:r>
            <a:r>
              <a:rPr lang="en-US" altLang="zh-CN" kern="0" dirty="0">
                <a:solidFill>
                  <a:srgbClr val="000000"/>
                </a:solidFill>
                <a:latin typeface="Times New Roman" pitchFamily="18" charset="0"/>
                <a:sym typeface="+mn-ea"/>
              </a:rPr>
              <a:t>b</a:t>
            </a:r>
            <a:r>
              <a:rPr lang="zh-CN" altLang="en-US" kern="0" dirty="0" smtClean="0">
                <a:solidFill>
                  <a:srgbClr val="000000"/>
                </a:solidFill>
                <a:latin typeface="Times New Roman" pitchFamily="18" charset="0"/>
              </a:rPr>
              <a:t>y </a:t>
            </a:r>
            <a:r>
              <a:rPr lang="zh-CN" altLang="en-US" kern="0" dirty="0">
                <a:solidFill>
                  <a:srgbClr val="000000"/>
                </a:solidFill>
                <a:latin typeface="Times New Roman" pitchFamily="18" charset="0"/>
              </a:rPr>
              <a:t>exploiting the </a:t>
            </a:r>
            <a:r>
              <a:rPr lang="zh-CN" altLang="en-US" b="1" kern="0" dirty="0">
                <a:solidFill>
                  <a:srgbClr val="FF0000"/>
                </a:solidFill>
                <a:latin typeface="Times New Roman" pitchFamily="18" charset="0"/>
              </a:rPr>
              <a:t>sparsity</a:t>
            </a:r>
            <a:r>
              <a:rPr lang="zh-CN" altLang="en-US" kern="0" dirty="0">
                <a:solidFill>
                  <a:srgbClr val="000000"/>
                </a:solidFill>
                <a:latin typeface="Times New Roman" pitchFamily="18" charset="0"/>
              </a:rPr>
              <a:t> of mmWave channels in the angular domain </a:t>
            </a:r>
            <a:endParaRPr lang="en-US" altLang="zh-CN" kern="0" dirty="0">
              <a:solidFill>
                <a:srgbClr val="000000"/>
              </a:solidFill>
              <a:latin typeface="Times New Roman" pitchFamily="18" charset="0"/>
              <a:sym typeface="+mn-ea"/>
            </a:endParaRPr>
          </a:p>
          <a:p>
            <a:pPr marL="342900" indent="-342900" algn="just" eaLnBrk="1" hangingPunct="1">
              <a:spcBef>
                <a:spcPct val="20000"/>
              </a:spcBef>
              <a:buClr>
                <a:srgbClr val="000000"/>
              </a:buClr>
              <a:buFont typeface="Wingdings" pitchFamily="2" charset="2"/>
              <a:buChar char="l"/>
              <a:defRPr/>
            </a:pPr>
            <a:endParaRPr lang="en-US" altLang="zh-CN" kern="0" dirty="0">
              <a:solidFill>
                <a:srgbClr val="000000"/>
              </a:solidFill>
              <a:latin typeface="Times New Roman" pitchFamily="18" charset="0"/>
              <a:sym typeface="+mn-ea"/>
            </a:endParaRPr>
          </a:p>
          <a:p>
            <a:pPr marL="342900" indent="-342900" algn="just" eaLnBrk="1" hangingPunct="1">
              <a:spcBef>
                <a:spcPct val="20000"/>
              </a:spcBef>
              <a:buClr>
                <a:srgbClr val="000000"/>
              </a:buClr>
              <a:buFont typeface="Wingdings" pitchFamily="2" charset="2"/>
              <a:buChar char="l"/>
              <a:defRPr/>
            </a:pPr>
            <a:r>
              <a:rPr lang="en-US" altLang="zh-CN" kern="0" dirty="0" smtClean="0">
                <a:solidFill>
                  <a:srgbClr val="000000"/>
                </a:solidFill>
                <a:latin typeface="Times New Roman" pitchFamily="18" charset="0"/>
                <a:sym typeface="+mn-ea"/>
              </a:rPr>
              <a:t>At the receiver, the proposed structured sparsity adaptive matching pursuit (</a:t>
            </a:r>
            <a:r>
              <a:rPr lang="en-US" altLang="zh-CN" b="1" kern="0" dirty="0" smtClean="0">
                <a:solidFill>
                  <a:srgbClr val="FF0000"/>
                </a:solidFill>
                <a:latin typeface="Times New Roman" pitchFamily="18" charset="0"/>
                <a:sym typeface="+mn-ea"/>
              </a:rPr>
              <a:t>SSAMP</a:t>
            </a:r>
            <a:r>
              <a:rPr lang="en-US" altLang="zh-CN" kern="0" dirty="0" smtClean="0">
                <a:solidFill>
                  <a:srgbClr val="000000"/>
                </a:solidFill>
                <a:latin typeface="Times New Roman" pitchFamily="18" charset="0"/>
                <a:sym typeface="+mn-ea"/>
              </a:rPr>
              <a:t>) </a:t>
            </a:r>
            <a:r>
              <a:rPr lang="en-US" altLang="zh-CN" kern="0" dirty="0">
                <a:solidFill>
                  <a:srgbClr val="000000"/>
                </a:solidFill>
                <a:latin typeface="Times New Roman" pitchFamily="18" charset="0"/>
                <a:sym typeface="+mn-ea"/>
              </a:rPr>
              <a:t>algorithm can </a:t>
            </a:r>
            <a:r>
              <a:rPr lang="zh-CN" altLang="en-US" kern="0" dirty="0" smtClean="0">
                <a:solidFill>
                  <a:srgbClr val="000000"/>
                </a:solidFill>
                <a:latin typeface="Times New Roman" pitchFamily="18" charset="0"/>
              </a:rPr>
              <a:t>simultaneously </a:t>
            </a:r>
            <a:r>
              <a:rPr lang="zh-CN" altLang="en-US" kern="0" dirty="0">
                <a:solidFill>
                  <a:srgbClr val="000000"/>
                </a:solidFill>
                <a:latin typeface="Times New Roman" pitchFamily="18" charset="0"/>
              </a:rPr>
              <a:t>estimate the channels associated with multiple small-cell BSs</a:t>
            </a:r>
            <a:endParaRPr lang="en-US" altLang="zh-CN" kern="0" dirty="0">
              <a:solidFill>
                <a:srgbClr val="000000"/>
              </a:solidFill>
              <a:latin typeface="Times New Roman" pitchFamily="18" charset="0"/>
              <a:sym typeface="+mn-ea"/>
            </a:endParaRPr>
          </a:p>
          <a:p>
            <a:pPr marL="342900" indent="-342900" algn="just" eaLnBrk="1" hangingPunct="1">
              <a:spcBef>
                <a:spcPct val="20000"/>
              </a:spcBef>
              <a:buClr>
                <a:srgbClr val="000000"/>
              </a:buClr>
              <a:buFont typeface="Wingdings" pitchFamily="2" charset="2"/>
              <a:buChar char="l"/>
              <a:defRPr/>
            </a:pPr>
            <a:endParaRPr lang="en-US" altLang="zh-CN" kern="0" dirty="0" smtClean="0">
              <a:solidFill>
                <a:srgbClr val="000000"/>
              </a:solidFill>
              <a:latin typeface="Times New Roman" pitchFamily="18" charset="0"/>
              <a:sym typeface="+mn-ea"/>
            </a:endParaRPr>
          </a:p>
          <a:p>
            <a:pPr marL="342900" indent="-342900" algn="just" eaLnBrk="1" hangingPunct="1">
              <a:spcBef>
                <a:spcPct val="20000"/>
              </a:spcBef>
              <a:buClr>
                <a:srgbClr val="000000"/>
              </a:buClr>
              <a:buFont typeface="Wingdings" pitchFamily="2" charset="2"/>
              <a:buChar char="l"/>
              <a:defRPr/>
            </a:pPr>
            <a:r>
              <a:rPr lang="en-US" altLang="zh-CN" kern="0" dirty="0" smtClean="0">
                <a:solidFill>
                  <a:srgbClr val="000000"/>
                </a:solidFill>
                <a:latin typeface="Times New Roman" pitchFamily="18" charset="0"/>
                <a:sym typeface="+mn-ea"/>
              </a:rPr>
              <a:t>Simulations confirm the good performance of the proposed scheme</a:t>
            </a:r>
            <a:endParaRPr lang="en-US" altLang="zh-CN" kern="0" dirty="0" smtClean="0">
              <a:solidFill>
                <a:srgbClr val="000000"/>
              </a:solidFill>
              <a:latin typeface="Times New Roman" pitchFamily="18" charset="0"/>
            </a:endParaRPr>
          </a:p>
          <a:p>
            <a:pPr marL="342900" indent="-342900" eaLnBrk="1" hangingPunct="1">
              <a:spcBef>
                <a:spcPct val="20000"/>
              </a:spcBef>
              <a:buClr>
                <a:srgbClr val="000000"/>
              </a:buClr>
              <a:buFont typeface="Wingdings" pitchFamily="2" charset="2"/>
              <a:buChar char="l"/>
              <a:defRPr/>
            </a:pPr>
            <a:endParaRPr lang="en-US" altLang="zh-CN" kern="0" dirty="0" smtClean="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228600" y="4775200"/>
            <a:ext cx="8686800" cy="1016000"/>
          </a:xfrm>
          <a:prstGeom prst="rect">
            <a:avLst/>
          </a:prstGeom>
          <a:noFill/>
          <a:ln>
            <a:noFill/>
          </a:ln>
        </p:spPr>
        <p:txBody>
          <a:bodyPr>
            <a:spAutoFit/>
          </a:bodyPr>
          <a:lstStyle>
            <a:lvl1pPr eaLnBrk="0" hangingPunct="0">
              <a:defRPr sz="2400">
                <a:solidFill>
                  <a:schemeClr val="tx1"/>
                </a:solidFill>
                <a:latin typeface="Arial" charset="0"/>
                <a:ea typeface="宋体" charset="-122"/>
              </a:defRPr>
            </a:lvl1pPr>
            <a:lvl2pPr marL="742950" indent="-285750" eaLnBrk="0" hangingPunct="0">
              <a:defRPr sz="2400">
                <a:solidFill>
                  <a:schemeClr val="tx1"/>
                </a:solidFill>
                <a:latin typeface="Arial" charset="0"/>
                <a:ea typeface="宋体" charset="-122"/>
              </a:defRPr>
            </a:lvl2pPr>
            <a:lvl3pPr marL="1143000" indent="-228600" eaLnBrk="0" hangingPunct="0">
              <a:defRPr sz="2400">
                <a:solidFill>
                  <a:schemeClr val="tx1"/>
                </a:solidFill>
                <a:latin typeface="Arial" charset="0"/>
                <a:ea typeface="宋体" charset="-122"/>
              </a:defRPr>
            </a:lvl3pPr>
            <a:lvl4pPr marL="1600200" indent="-228600" eaLnBrk="0" hangingPunct="0">
              <a:defRPr sz="2400">
                <a:solidFill>
                  <a:schemeClr val="tx1"/>
                </a:solidFill>
                <a:latin typeface="Arial" charset="0"/>
                <a:ea typeface="宋体" charset="-122"/>
              </a:defRPr>
            </a:lvl4pPr>
            <a:lvl5pPr marL="2057400" indent="-228600" eaLnBrk="0" hangingPunct="0">
              <a:defRPr sz="2400">
                <a:solidFill>
                  <a:schemeClr val="tx1"/>
                </a:solidFill>
                <a:latin typeface="Arial" charset="0"/>
                <a:ea typeface="宋体" charset="-122"/>
              </a:defRPr>
            </a:lvl5pPr>
            <a:lvl6pPr marL="2514600" indent="-228600" eaLnBrk="0" fontAlgn="base" hangingPunct="0">
              <a:spcBef>
                <a:spcPct val="0"/>
              </a:spcBef>
              <a:spcAft>
                <a:spcPct val="0"/>
              </a:spcAft>
              <a:defRPr sz="2400">
                <a:solidFill>
                  <a:schemeClr val="tx1"/>
                </a:solidFill>
                <a:latin typeface="Arial" charset="0"/>
                <a:ea typeface="宋体" charset="-122"/>
              </a:defRPr>
            </a:lvl6pPr>
            <a:lvl7pPr marL="2971800" indent="-228600" eaLnBrk="0" fontAlgn="base" hangingPunct="0">
              <a:spcBef>
                <a:spcPct val="0"/>
              </a:spcBef>
              <a:spcAft>
                <a:spcPct val="0"/>
              </a:spcAft>
              <a:defRPr sz="2400">
                <a:solidFill>
                  <a:schemeClr val="tx1"/>
                </a:solidFill>
                <a:latin typeface="Arial" charset="0"/>
                <a:ea typeface="宋体" charset="-122"/>
              </a:defRPr>
            </a:lvl7pPr>
            <a:lvl8pPr marL="3429000" indent="-228600" eaLnBrk="0" fontAlgn="base" hangingPunct="0">
              <a:spcBef>
                <a:spcPct val="0"/>
              </a:spcBef>
              <a:spcAft>
                <a:spcPct val="0"/>
              </a:spcAft>
              <a:defRPr sz="2400">
                <a:solidFill>
                  <a:schemeClr val="tx1"/>
                </a:solidFill>
                <a:latin typeface="Arial" charset="0"/>
                <a:ea typeface="宋体" charset="-122"/>
              </a:defRPr>
            </a:lvl8pPr>
            <a:lvl9pPr marL="3886200" indent="-228600" eaLnBrk="0" fontAlgn="base" hangingPunct="0">
              <a:spcBef>
                <a:spcPct val="0"/>
              </a:spcBef>
              <a:spcAft>
                <a:spcPct val="0"/>
              </a:spcAft>
              <a:defRPr sz="2400">
                <a:solidFill>
                  <a:schemeClr val="tx1"/>
                </a:solidFill>
                <a:latin typeface="Arial" charset="0"/>
                <a:ea typeface="宋体" charset="-122"/>
              </a:defRPr>
            </a:lvl9pPr>
          </a:lstStyle>
          <a:p>
            <a:pPr algn="ctr" eaLnBrk="1" hangingPunct="1">
              <a:spcBef>
                <a:spcPct val="50000"/>
              </a:spcBef>
              <a:defRPr/>
            </a:pPr>
            <a:r>
              <a:rPr lang="zh-CN" altLang="en-US" sz="6000" b="1" dirty="0" smtClean="0">
                <a:latin typeface="+mj-lt"/>
              </a:rPr>
              <a:t> </a:t>
            </a:r>
            <a:r>
              <a:rPr lang="en-US" altLang="zh-CN" sz="4000" b="1" dirty="0" smtClean="0">
                <a:solidFill>
                  <a:srgbClr val="000000"/>
                </a:solidFill>
                <a:latin typeface="+mj-lt"/>
              </a:rPr>
              <a:t>Thank you !</a:t>
            </a:r>
          </a:p>
        </p:txBody>
      </p:sp>
      <p:pic>
        <p:nvPicPr>
          <p:cNvPr id="38915" name="Picture 5" descr="HU030"/>
          <p:cNvPicPr>
            <a:picLocks noChangeAspect="1" noChangeArrowheads="1"/>
          </p:cNvPicPr>
          <p:nvPr/>
        </p:nvPicPr>
        <p:blipFill>
          <a:blip r:embed="rId3" cstate="print"/>
          <a:srcRect/>
          <a:stretch>
            <a:fillRect/>
          </a:stretch>
        </p:blipFill>
        <p:spPr bwMode="auto">
          <a:xfrm>
            <a:off x="2133600" y="1524000"/>
            <a:ext cx="5135563" cy="2895600"/>
          </a:xfrm>
          <a:prstGeom prst="rect">
            <a:avLst/>
          </a:prstGeom>
          <a:noFill/>
          <a:ln w="9525">
            <a:noFill/>
            <a:miter lim="800000"/>
            <a:headEnd/>
            <a:tailEnd/>
          </a:ln>
        </p:spPr>
      </p:pic>
      <p:pic>
        <p:nvPicPr>
          <p:cNvPr id="4" name="Picture 9" descr="http://t1.gstatic.com/images?q=tbn:ANd9GcTr3cnuSdAIObZqFg-mSdql0jrYfXETasyq2G3aAnQRctiBXyzb"/>
          <p:cNvPicPr>
            <a:picLocks noChangeAspect="1" noChangeArrowheads="1"/>
          </p:cNvPicPr>
          <p:nvPr/>
        </p:nvPicPr>
        <p:blipFill>
          <a:blip r:embed="rId4" cstate="print"/>
          <a:srcRect/>
          <a:stretch>
            <a:fillRect/>
          </a:stretch>
        </p:blipFill>
        <p:spPr bwMode="auto">
          <a:xfrm>
            <a:off x="174625" y="26988"/>
            <a:ext cx="1066800" cy="1039812"/>
          </a:xfrm>
          <a:prstGeom prst="rect">
            <a:avLst/>
          </a:prstGeom>
          <a:noFill/>
          <a:ln w="9525">
            <a:noFill/>
            <a:miter lim="800000"/>
            <a:headEnd/>
            <a:tailEnd/>
          </a:ln>
        </p:spPr>
      </p:pic>
      <p:sp>
        <p:nvSpPr>
          <p:cNvPr id="6" name="灯片编号占位符 5"/>
          <p:cNvSpPr>
            <a:spLocks noGrp="1"/>
          </p:cNvSpPr>
          <p:nvPr>
            <p:ph type="sldNum" sz="quarter" idx="10"/>
          </p:nvPr>
        </p:nvSpPr>
        <p:spPr/>
        <p:txBody>
          <a:bodyPr/>
          <a:lstStyle/>
          <a:p>
            <a:pPr>
              <a:defRPr/>
            </a:pPr>
            <a:fld id="{328E7542-8D23-4A0B-9DDE-E5551669E40D}" type="slidenum">
              <a:rPr lang="zh-CN" altLang="en-US" smtClean="0"/>
              <a:t>26</a:t>
            </a:fld>
            <a:endParaRPr lang="en-US" altLang="zh-CN"/>
          </a:p>
        </p:txBody>
      </p:sp>
    </p:spTree>
  </p:cSld>
  <p:clrMapOvr>
    <a:masterClrMapping/>
  </p:clrMapOvr>
  <p:transition spd="slow"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905375" y="2664460"/>
            <a:ext cx="4115435" cy="2992755"/>
            <a:chOff x="1146" y="1958"/>
            <a:chExt cx="12126" cy="6781"/>
          </a:xfrm>
        </p:grpSpPr>
        <p:graphicFrame>
          <p:nvGraphicFramePr>
            <p:cNvPr id="1026" name="Object 2"/>
            <p:cNvGraphicFramePr>
              <a:graphicFrameLocks noChangeAspect="1"/>
            </p:cNvGraphicFramePr>
            <p:nvPr/>
          </p:nvGraphicFramePr>
          <p:xfrm>
            <a:off x="1146" y="1987"/>
            <a:ext cx="12127" cy="6752"/>
          </p:xfrm>
          <a:graphic>
            <a:graphicData uri="http://schemas.openxmlformats.org/presentationml/2006/ole">
              <mc:AlternateContent xmlns:mc="http://schemas.openxmlformats.org/markup-compatibility/2006">
                <mc:Choice xmlns:v="urn:schemas-microsoft-com:vml" Requires="v">
                  <p:oleObj spid="_x0000_s1080" name="Visio" r:id="rId4" imgW="26949400" imgH="16637000" progId="Visio.Drawing.11">
                    <p:embed/>
                  </p:oleObj>
                </mc:Choice>
                <mc:Fallback>
                  <p:oleObj name="Visio" r:id="rId4" imgW="26949400" imgH="16637000" progId="Visio.Drawing.11">
                    <p:embed/>
                    <p:pic>
                      <p:nvPicPr>
                        <p:cNvPr id="0" name="Object 2"/>
                        <p:cNvPicPr>
                          <a:picLocks noChangeAspect="1"/>
                        </p:cNvPicPr>
                        <p:nvPr/>
                      </p:nvPicPr>
                      <p:blipFill>
                        <a:blip r:embed="rId5"/>
                        <a:stretch>
                          <a:fillRect/>
                        </a:stretch>
                      </p:blipFill>
                      <p:spPr>
                        <a:xfrm>
                          <a:off x="1146" y="1987"/>
                          <a:ext cx="12127" cy="6752"/>
                        </a:xfrm>
                        <a:prstGeom prst="rect">
                          <a:avLst/>
                        </a:prstGeom>
                        <a:noFill/>
                        <a:ln w="9525">
                          <a:noFill/>
                          <a:miter/>
                        </a:ln>
                      </p:spPr>
                    </p:pic>
                  </p:oleObj>
                </mc:Fallback>
              </mc:AlternateContent>
            </a:graphicData>
          </a:graphic>
        </p:graphicFrame>
        <p:sp>
          <p:nvSpPr>
            <p:cNvPr id="6" name="椭圆 3"/>
            <p:cNvSpPr>
              <a:spLocks noChangeArrowheads="1"/>
            </p:cNvSpPr>
            <p:nvPr/>
          </p:nvSpPr>
          <p:spPr bwMode="auto">
            <a:xfrm>
              <a:off x="10325" y="6602"/>
              <a:ext cx="2666" cy="897"/>
            </a:xfrm>
            <a:prstGeom prst="ellipse">
              <a:avLst/>
            </a:prstGeom>
            <a:noFill/>
            <a:ln w="28575" algn="ctr">
              <a:solidFill>
                <a:srgbClr val="CC0000"/>
              </a:solidFill>
              <a:miter lim="800000"/>
            </a:ln>
          </p:spPr>
          <p:txBody>
            <a:bodyPr wrap="none"/>
            <a:lstStyle/>
            <a:p>
              <a:endParaRPr lang="zh-CN" altLang="en-US">
                <a:latin typeface="Times New Roman" pitchFamily="18" charset="0"/>
              </a:endParaRPr>
            </a:p>
          </p:txBody>
        </p:sp>
        <p:sp>
          <p:nvSpPr>
            <p:cNvPr id="10" name="椭圆 3"/>
            <p:cNvSpPr>
              <a:spLocks noChangeArrowheads="1"/>
            </p:cNvSpPr>
            <p:nvPr/>
          </p:nvSpPr>
          <p:spPr bwMode="auto">
            <a:xfrm rot="19986569">
              <a:off x="1874" y="6725"/>
              <a:ext cx="3288" cy="864"/>
            </a:xfrm>
            <a:prstGeom prst="ellipse">
              <a:avLst/>
            </a:prstGeom>
            <a:noFill/>
            <a:ln w="28575" algn="ctr">
              <a:solidFill>
                <a:srgbClr val="CC0000"/>
              </a:solidFill>
              <a:miter lim="800000"/>
            </a:ln>
          </p:spPr>
          <p:txBody>
            <a:bodyPr wrap="none"/>
            <a:lstStyle/>
            <a:p>
              <a:endParaRPr lang="zh-CN" altLang="en-US">
                <a:latin typeface="Times New Roman" pitchFamily="18" charset="0"/>
              </a:endParaRPr>
            </a:p>
          </p:txBody>
        </p:sp>
        <p:sp>
          <p:nvSpPr>
            <p:cNvPr id="11" name="椭圆 3"/>
            <p:cNvSpPr>
              <a:spLocks noChangeArrowheads="1"/>
            </p:cNvSpPr>
            <p:nvPr/>
          </p:nvSpPr>
          <p:spPr bwMode="auto">
            <a:xfrm>
              <a:off x="5933" y="1958"/>
              <a:ext cx="3876" cy="772"/>
            </a:xfrm>
            <a:prstGeom prst="ellipse">
              <a:avLst/>
            </a:prstGeom>
            <a:noFill/>
            <a:ln w="28575" algn="ctr">
              <a:solidFill>
                <a:srgbClr val="CC0000"/>
              </a:solidFill>
              <a:miter lim="800000"/>
            </a:ln>
          </p:spPr>
          <p:txBody>
            <a:bodyPr wrap="none"/>
            <a:lstStyle/>
            <a:p>
              <a:endParaRPr lang="zh-CN" altLang="en-US">
                <a:latin typeface="Times New Roman" pitchFamily="18" charset="0"/>
              </a:endParaRPr>
            </a:p>
          </p:txBody>
        </p:sp>
      </p:grpSp>
      <p:sp>
        <p:nvSpPr>
          <p:cNvPr id="18" name="TextBox 18"/>
          <p:cNvSpPr txBox="1">
            <a:spLocks noChangeArrowheads="1"/>
          </p:cNvSpPr>
          <p:nvPr/>
        </p:nvSpPr>
        <p:spPr bwMode="auto">
          <a:xfrm>
            <a:off x="138731" y="6185067"/>
            <a:ext cx="8946515" cy="276999"/>
          </a:xfrm>
          <a:prstGeom prst="rect">
            <a:avLst/>
          </a:prstGeom>
          <a:noFill/>
          <a:ln w="12700">
            <a:noFill/>
            <a:miter lim="800000"/>
          </a:ln>
        </p:spPr>
        <p:txBody>
          <a:bodyPr wrap="square">
            <a:spAutoFit/>
          </a:bodyPr>
          <a:lstStyle/>
          <a:p>
            <a:pPr indent="-457200" algn="just">
              <a:buFont typeface="Arial" pitchFamily="34" charset="0"/>
              <a:buNone/>
            </a:pPr>
            <a:r>
              <a:rPr lang="en-US" altLang="zh-CN" sz="1200" dirty="0" err="1" smtClean="0">
                <a:solidFill>
                  <a:srgbClr val="000000"/>
                </a:solidFill>
                <a:latin typeface="Times New Roman" pitchFamily="18" charset="0"/>
              </a:rPr>
              <a:t>[</a:t>
            </a:r>
            <a:r>
              <a:rPr lang="en-US" altLang="zh-CN" sz="1200" dirty="0" err="1" smtClean="0">
                <a:solidFill>
                  <a:srgbClr val="000000"/>
                </a:solidFill>
                <a:latin typeface="Times New Roman" pitchFamily="18" charset="0"/>
                <a:sym typeface="+mn-ea"/>
              </a:rPr>
              <a:t>Swindle'14</a:t>
            </a:r>
            <a:r>
              <a:rPr lang="en-US" altLang="zh-CN" sz="1200" dirty="0" err="1" smtClean="0">
                <a:solidFill>
                  <a:srgbClr val="000000"/>
                </a:solidFill>
                <a:latin typeface="Times New Roman" pitchFamily="18" charset="0"/>
              </a:rPr>
              <a:t>] A. L. Swindlehurst</a:t>
            </a:r>
            <a:r>
              <a:rPr lang="en-US" altLang="zh-CN" sz="1200" dirty="0" smtClean="0">
                <a:solidFill>
                  <a:srgbClr val="000000"/>
                </a:solidFill>
                <a:latin typeface="Times New Roman" pitchFamily="18" charset="0"/>
              </a:rPr>
              <a:t>, et al., “Millimeter-wave massive MIMO: The next wireless revolution?” </a:t>
            </a:r>
            <a:r>
              <a:rPr lang="en-US" altLang="zh-CN" sz="1200" i="1" dirty="0" smtClean="0">
                <a:solidFill>
                  <a:srgbClr val="000000"/>
                </a:solidFill>
                <a:latin typeface="Times New Roman" pitchFamily="18" charset="0"/>
              </a:rPr>
              <a:t>IEEE </a:t>
            </a:r>
            <a:r>
              <a:rPr lang="en-US" altLang="zh-CN" sz="1200" i="1" dirty="0" err="1" smtClean="0">
                <a:solidFill>
                  <a:srgbClr val="000000"/>
                </a:solidFill>
                <a:latin typeface="Times New Roman" pitchFamily="18" charset="0"/>
              </a:rPr>
              <a:t>Commun</a:t>
            </a:r>
            <a:r>
              <a:rPr lang="en-US" altLang="zh-CN" sz="1200" i="1" dirty="0" smtClean="0">
                <a:solidFill>
                  <a:srgbClr val="000000"/>
                </a:solidFill>
                <a:latin typeface="Times New Roman" pitchFamily="18" charset="0"/>
              </a:rPr>
              <a:t>. Mag</a:t>
            </a:r>
            <a:r>
              <a:rPr lang="en-US" altLang="zh-CN" sz="1200" dirty="0" smtClean="0">
                <a:solidFill>
                  <a:srgbClr val="000000"/>
                </a:solidFill>
                <a:latin typeface="Times New Roman" pitchFamily="18" charset="0"/>
              </a:rPr>
              <a:t>., Sep. 2014.</a:t>
            </a:r>
          </a:p>
        </p:txBody>
      </p:sp>
      <p:sp>
        <p:nvSpPr>
          <p:cNvPr id="4" name="文本框 10"/>
          <p:cNvSpPr/>
          <p:nvPr/>
        </p:nvSpPr>
        <p:spPr>
          <a:xfrm>
            <a:off x="5417820" y="1641475"/>
            <a:ext cx="3068320" cy="335280"/>
          </a:xfrm>
          <a:prstGeom prst="rect">
            <a:avLst/>
          </a:prstGeom>
          <a:solidFill>
            <a:srgbClr val="BC0000"/>
          </a:solidFill>
          <a:ln w="9525">
            <a:noFill/>
            <a:miter/>
          </a:ln>
        </p:spPr>
        <p:txBody>
          <a:bodyPr wrap="square">
            <a:spAutoFit/>
          </a:bodyPr>
          <a:lstStyle>
            <a:lvl1pPr marL="342900" indent="-342900" algn="l" defTabSz="0" rtl="0" eaLnBrk="0" fontAlgn="base" hangingPunct="0">
              <a:spcBef>
                <a:spcPct val="20000"/>
              </a:spcBef>
              <a:spcAft>
                <a:spcPct val="0"/>
              </a:spcAft>
              <a:buFont typeface="Wingdings" pitchFamily="2" charset="2"/>
              <a:buChar char="l"/>
              <a:defRPr sz="2800" b="0" kern="1200">
                <a:solidFill>
                  <a:srgbClr val="000000"/>
                </a:solidFill>
                <a:latin typeface="+mn-lt"/>
                <a:ea typeface="+mn-ea"/>
                <a:cs typeface="+mn-cs"/>
                <a:sym typeface="宋体" pitchFamily="2" charset="-122"/>
              </a:defRPr>
            </a:lvl1pPr>
            <a:lvl2pPr marL="742950" indent="-285750" algn="l" defTabSz="0" rtl="0" eaLnBrk="0" fontAlgn="base" hangingPunct="0">
              <a:spcBef>
                <a:spcPct val="20000"/>
              </a:spcBef>
              <a:spcAft>
                <a:spcPct val="0"/>
              </a:spcAft>
              <a:buFont typeface="Wingdings" pitchFamily="2" charset="2"/>
              <a:buChar char="Ø"/>
              <a:defRPr sz="2400" b="0" kern="1200">
                <a:solidFill>
                  <a:srgbClr val="000000"/>
                </a:solidFill>
                <a:latin typeface="+mn-lt"/>
                <a:ea typeface="+mn-ea"/>
                <a:cs typeface="+mn-cs"/>
                <a:sym typeface="宋体" pitchFamily="2" charset="-122"/>
              </a:defRPr>
            </a:lvl2pPr>
            <a:lvl3pPr marL="1143000" indent="-228600" algn="l" defTabSz="0" rtl="0" eaLnBrk="0" fontAlgn="base" hangingPunct="0">
              <a:spcBef>
                <a:spcPct val="20000"/>
              </a:spcBef>
              <a:spcAft>
                <a:spcPct val="0"/>
              </a:spcAft>
              <a:buFont typeface="Wingdings" pitchFamily="2" charset="2"/>
              <a:buChar char="l"/>
              <a:defRPr sz="2000" b="0" kern="1200">
                <a:solidFill>
                  <a:srgbClr val="000000"/>
                </a:solidFill>
                <a:latin typeface="+mn-lt"/>
                <a:ea typeface="+mn-ea"/>
                <a:cs typeface="+mn-cs"/>
                <a:sym typeface="宋体" pitchFamily="2" charset="-122"/>
              </a:defRPr>
            </a:lvl3pPr>
            <a:lvl4pPr marL="1600200" indent="-228600" algn="l" defTabSz="0" rtl="0" eaLnBrk="0" fontAlgn="base" hangingPunct="0">
              <a:spcBef>
                <a:spcPct val="20000"/>
              </a:spcBef>
              <a:spcAft>
                <a:spcPct val="0"/>
              </a:spcAft>
              <a:buFont typeface="Wingdings" pitchFamily="2" charset="2"/>
              <a:buChar char="–"/>
              <a:defRPr sz="2000" b="0" kern="1200">
                <a:solidFill>
                  <a:srgbClr val="000000"/>
                </a:solidFill>
                <a:latin typeface="+mn-lt"/>
                <a:ea typeface="+mn-ea"/>
                <a:cs typeface="+mn-cs"/>
                <a:sym typeface="宋体" pitchFamily="2" charset="-122"/>
              </a:defRPr>
            </a:lvl4pPr>
            <a:lvl5pPr marL="2057400" indent="-228600" algn="l" defTabSz="0" rtl="0" eaLnBrk="0" fontAlgn="base" hangingPunct="0">
              <a:spcBef>
                <a:spcPct val="20000"/>
              </a:spcBef>
              <a:spcAft>
                <a:spcPct val="0"/>
              </a:spcAft>
              <a:buFont typeface="Wingdings" pitchFamily="2" charset="2"/>
              <a:buChar char="l"/>
              <a:defRPr sz="2000" b="0" kern="1200">
                <a:solidFill>
                  <a:srgbClr val="000000"/>
                </a:solidFill>
                <a:latin typeface="+mn-lt"/>
                <a:ea typeface="+mn-ea"/>
                <a:cs typeface="+mn-cs"/>
                <a:sym typeface="宋体" pitchFamily="2" charset="-122"/>
              </a:defRPr>
            </a:lvl5pPr>
          </a:lstStyle>
          <a:p>
            <a:pPr marL="0" lvl="0" indent="0" algn="ctr" defTabSz="914400">
              <a:spcBef>
                <a:spcPct val="0"/>
              </a:spcBef>
              <a:buFont typeface="Arial" pitchFamily="34" charset="0"/>
              <a:buNone/>
            </a:pPr>
            <a:r>
              <a:rPr lang="en-US" altLang="zh-CN" sz="1600" b="1" dirty="0">
                <a:solidFill>
                  <a:schemeClr val="bg1"/>
                </a:solidFill>
                <a:latin typeface="Times New Roman" pitchFamily="18" charset="0"/>
                <a:sym typeface="Arial" pitchFamily="34" charset="0"/>
              </a:rPr>
              <a:t>C </a:t>
            </a:r>
            <a:r>
              <a:rPr lang="zh-CN" altLang="en-US" sz="1600" b="1" dirty="0">
                <a:solidFill>
                  <a:schemeClr val="bg1"/>
                </a:solidFill>
                <a:latin typeface="Times New Roman" pitchFamily="18" charset="0"/>
                <a:sym typeface="Arial" pitchFamily="34" charset="0"/>
              </a:rPr>
              <a:t>≈</a:t>
            </a:r>
            <a:r>
              <a:rPr lang="en-US" altLang="zh-CN" sz="1600" b="1" dirty="0">
                <a:solidFill>
                  <a:schemeClr val="bg1"/>
                </a:solidFill>
                <a:latin typeface="Times New Roman" pitchFamily="18" charset="0"/>
                <a:sym typeface="Arial" pitchFamily="34" charset="0"/>
              </a:rPr>
              <a:t> D * W * </a:t>
            </a:r>
            <a:r>
              <a:rPr lang="en-US" altLang="zh-CN" sz="1600" b="1" dirty="0">
                <a:solidFill>
                  <a:srgbClr val="FFFF00"/>
                </a:solidFill>
                <a:latin typeface="Times New Roman" pitchFamily="18" charset="0"/>
                <a:sym typeface="Arial" pitchFamily="34" charset="0"/>
              </a:rPr>
              <a:t>M</a:t>
            </a:r>
            <a:r>
              <a:rPr lang="en-US" altLang="zh-CN" sz="1600" b="1" dirty="0">
                <a:solidFill>
                  <a:schemeClr val="bg1"/>
                </a:solidFill>
                <a:latin typeface="Times New Roman" pitchFamily="18" charset="0"/>
                <a:sym typeface="Arial" pitchFamily="34" charset="0"/>
              </a:rPr>
              <a:t> * log (1+SINR)</a:t>
            </a:r>
          </a:p>
        </p:txBody>
      </p:sp>
      <p:cxnSp>
        <p:nvCxnSpPr>
          <p:cNvPr id="8" name="直接箭头连接符 9"/>
          <p:cNvCxnSpPr/>
          <p:nvPr/>
        </p:nvCxnSpPr>
        <p:spPr>
          <a:xfrm flipV="1">
            <a:off x="6038850" y="1383030"/>
            <a:ext cx="181610" cy="231775"/>
          </a:xfrm>
          <a:prstGeom prst="straightConnector1">
            <a:avLst/>
          </a:prstGeom>
          <a:ln w="19050" cap="flat" cmpd="sng">
            <a:solidFill>
              <a:srgbClr val="00B050"/>
            </a:solidFill>
            <a:prstDash val="solid"/>
            <a:miter/>
            <a:headEnd type="none" w="med" len="med"/>
            <a:tailEnd type="triangle" w="med" len="med"/>
          </a:ln>
        </p:spPr>
      </p:cxnSp>
      <p:sp>
        <p:nvSpPr>
          <p:cNvPr id="9" name="文本框 12"/>
          <p:cNvSpPr/>
          <p:nvPr/>
        </p:nvSpPr>
        <p:spPr>
          <a:xfrm>
            <a:off x="5638800" y="1066800"/>
            <a:ext cx="1303020" cy="365760"/>
          </a:xfrm>
          <a:prstGeom prst="rect">
            <a:avLst/>
          </a:prstGeom>
          <a:noFill/>
          <a:ln w="9525">
            <a:noFill/>
            <a:miter/>
          </a:ln>
        </p:spPr>
        <p:txBody>
          <a:bodyPr>
            <a:spAutoFit/>
          </a:bodyPr>
          <a:lstStyle>
            <a:lvl1pPr marL="342900" indent="-342900" algn="l" defTabSz="0" rtl="0" eaLnBrk="0" fontAlgn="base" hangingPunct="0">
              <a:spcBef>
                <a:spcPct val="20000"/>
              </a:spcBef>
              <a:spcAft>
                <a:spcPct val="0"/>
              </a:spcAft>
              <a:buFont typeface="Wingdings" pitchFamily="2" charset="2"/>
              <a:buChar char="l"/>
              <a:defRPr sz="2800" b="0" kern="1200">
                <a:solidFill>
                  <a:srgbClr val="000000"/>
                </a:solidFill>
                <a:latin typeface="+mn-lt"/>
                <a:ea typeface="+mn-ea"/>
                <a:cs typeface="+mn-cs"/>
                <a:sym typeface="宋体" pitchFamily="2" charset="-122"/>
              </a:defRPr>
            </a:lvl1pPr>
            <a:lvl2pPr marL="742950" indent="-285750" algn="l" defTabSz="0" rtl="0" eaLnBrk="0" fontAlgn="base" hangingPunct="0">
              <a:spcBef>
                <a:spcPct val="20000"/>
              </a:spcBef>
              <a:spcAft>
                <a:spcPct val="0"/>
              </a:spcAft>
              <a:buFont typeface="Wingdings" pitchFamily="2" charset="2"/>
              <a:buChar char="Ø"/>
              <a:defRPr sz="2400" b="0" kern="1200">
                <a:solidFill>
                  <a:srgbClr val="000000"/>
                </a:solidFill>
                <a:latin typeface="+mn-lt"/>
                <a:ea typeface="+mn-ea"/>
                <a:cs typeface="+mn-cs"/>
                <a:sym typeface="宋体" pitchFamily="2" charset="-122"/>
              </a:defRPr>
            </a:lvl2pPr>
            <a:lvl3pPr marL="1143000" indent="-228600" algn="l" defTabSz="0" rtl="0" eaLnBrk="0" fontAlgn="base" hangingPunct="0">
              <a:spcBef>
                <a:spcPct val="20000"/>
              </a:spcBef>
              <a:spcAft>
                <a:spcPct val="0"/>
              </a:spcAft>
              <a:buFont typeface="Wingdings" pitchFamily="2" charset="2"/>
              <a:buChar char="l"/>
              <a:defRPr sz="2000" b="0" kern="1200">
                <a:solidFill>
                  <a:srgbClr val="000000"/>
                </a:solidFill>
                <a:latin typeface="+mn-lt"/>
                <a:ea typeface="+mn-ea"/>
                <a:cs typeface="+mn-cs"/>
                <a:sym typeface="宋体" pitchFamily="2" charset="-122"/>
              </a:defRPr>
            </a:lvl3pPr>
            <a:lvl4pPr marL="1600200" indent="-228600" algn="l" defTabSz="0" rtl="0" eaLnBrk="0" fontAlgn="base" hangingPunct="0">
              <a:spcBef>
                <a:spcPct val="20000"/>
              </a:spcBef>
              <a:spcAft>
                <a:spcPct val="0"/>
              </a:spcAft>
              <a:buFont typeface="Wingdings" pitchFamily="2" charset="2"/>
              <a:buChar char="–"/>
              <a:defRPr sz="2000" b="0" kern="1200">
                <a:solidFill>
                  <a:srgbClr val="000000"/>
                </a:solidFill>
                <a:latin typeface="+mn-lt"/>
                <a:ea typeface="+mn-ea"/>
                <a:cs typeface="+mn-cs"/>
                <a:sym typeface="宋体" pitchFamily="2" charset="-122"/>
              </a:defRPr>
            </a:lvl4pPr>
            <a:lvl5pPr marL="2057400" indent="-228600" algn="l" defTabSz="0" rtl="0" eaLnBrk="0" fontAlgn="base" hangingPunct="0">
              <a:spcBef>
                <a:spcPct val="20000"/>
              </a:spcBef>
              <a:spcAft>
                <a:spcPct val="0"/>
              </a:spcAft>
              <a:buFont typeface="Wingdings" pitchFamily="2" charset="2"/>
              <a:buChar char="l"/>
              <a:defRPr sz="2000" b="0" kern="1200">
                <a:solidFill>
                  <a:srgbClr val="000000"/>
                </a:solidFill>
                <a:latin typeface="+mn-lt"/>
                <a:ea typeface="+mn-ea"/>
                <a:cs typeface="+mn-cs"/>
                <a:sym typeface="宋体" pitchFamily="2" charset="-122"/>
              </a:defRPr>
            </a:lvl5pPr>
          </a:lstStyle>
          <a:p>
            <a:pPr marL="0" lvl="0" indent="0" algn="ctr" defTabSz="914400">
              <a:spcBef>
                <a:spcPct val="0"/>
              </a:spcBef>
              <a:buFont typeface="Arial" pitchFamily="34" charset="0"/>
              <a:buNone/>
            </a:pPr>
            <a:r>
              <a:rPr lang="en-US" altLang="zh-CN" sz="1800" b="1" dirty="0">
                <a:solidFill>
                  <a:srgbClr val="00B050"/>
                </a:solidFill>
                <a:latin typeface="Times New Roman" pitchFamily="18" charset="0"/>
                <a:ea typeface="黑体" pitchFamily="49" charset="-122"/>
                <a:sym typeface="黑体" pitchFamily="49" charset="-122"/>
              </a:rPr>
              <a:t>No.</a:t>
            </a:r>
            <a:r>
              <a:rPr lang="en-US" altLang="zh-CN" sz="800" b="1" dirty="0">
                <a:solidFill>
                  <a:srgbClr val="00B050"/>
                </a:solidFill>
                <a:latin typeface="Times New Roman" pitchFamily="18" charset="0"/>
                <a:ea typeface="黑体" pitchFamily="49" charset="-122"/>
                <a:sym typeface="黑体" pitchFamily="49" charset="-122"/>
              </a:rPr>
              <a:t> </a:t>
            </a:r>
            <a:r>
              <a:rPr lang="en-US" altLang="zh-CN" sz="1800" b="1" dirty="0">
                <a:solidFill>
                  <a:srgbClr val="00B050"/>
                </a:solidFill>
                <a:latin typeface="Times New Roman" pitchFamily="18" charset="0"/>
                <a:ea typeface="黑体" pitchFamily="49" charset="-122"/>
                <a:sym typeface="黑体" pitchFamily="49" charset="-122"/>
              </a:rPr>
              <a:t>of</a:t>
            </a:r>
            <a:r>
              <a:rPr lang="en-US" altLang="zh-CN" sz="800" b="1" dirty="0">
                <a:solidFill>
                  <a:srgbClr val="00B050"/>
                </a:solidFill>
                <a:latin typeface="Times New Roman" pitchFamily="18" charset="0"/>
                <a:ea typeface="黑体" pitchFamily="49" charset="-122"/>
                <a:sym typeface="黑体" pitchFamily="49" charset="-122"/>
              </a:rPr>
              <a:t>  </a:t>
            </a:r>
            <a:r>
              <a:rPr lang="en-US" altLang="zh-CN" sz="1800" b="1" dirty="0">
                <a:solidFill>
                  <a:srgbClr val="00B050"/>
                </a:solidFill>
                <a:latin typeface="Times New Roman" pitchFamily="18" charset="0"/>
                <a:ea typeface="黑体" pitchFamily="49" charset="-122"/>
                <a:sym typeface="黑体" pitchFamily="49" charset="-122"/>
              </a:rPr>
              <a:t>BS</a:t>
            </a:r>
          </a:p>
        </p:txBody>
      </p:sp>
      <p:sp>
        <p:nvSpPr>
          <p:cNvPr id="12" name="直接连接符 11"/>
          <p:cNvSpPr/>
          <p:nvPr/>
        </p:nvSpPr>
        <p:spPr>
          <a:xfrm>
            <a:off x="5937885" y="1613535"/>
            <a:ext cx="219710" cy="1270"/>
          </a:xfrm>
          <a:prstGeom prst="line">
            <a:avLst/>
          </a:prstGeom>
          <a:ln w="19050" cap="flat" cmpd="sng">
            <a:solidFill>
              <a:srgbClr val="00B050"/>
            </a:solidFill>
            <a:prstDash val="solid"/>
            <a:miter/>
            <a:headEnd type="none" w="med" len="med"/>
            <a:tailEnd type="none" w="med" len="med"/>
          </a:ln>
        </p:spPr>
        <p:txBody>
          <a:bodyPr/>
          <a:lstStyle/>
          <a:p>
            <a:endParaRPr lang="zh-CN" altLang="en-US"/>
          </a:p>
        </p:txBody>
      </p:sp>
      <p:cxnSp>
        <p:nvCxnSpPr>
          <p:cNvPr id="13" name="直接箭头连接符 12"/>
          <p:cNvCxnSpPr/>
          <p:nvPr/>
        </p:nvCxnSpPr>
        <p:spPr>
          <a:xfrm flipV="1">
            <a:off x="6431915" y="1410970"/>
            <a:ext cx="513080" cy="208915"/>
          </a:xfrm>
          <a:prstGeom prst="straightConnector1">
            <a:avLst/>
          </a:prstGeom>
          <a:ln w="19050" cap="flat" cmpd="sng">
            <a:solidFill>
              <a:srgbClr val="0000FF"/>
            </a:solidFill>
            <a:prstDash val="solid"/>
            <a:miter/>
            <a:headEnd type="none" w="med" len="med"/>
            <a:tailEnd type="triangle" w="med" len="med"/>
          </a:ln>
        </p:spPr>
      </p:cxnSp>
      <p:sp>
        <p:nvSpPr>
          <p:cNvPr id="14" name="文本框 15"/>
          <p:cNvSpPr/>
          <p:nvPr/>
        </p:nvSpPr>
        <p:spPr>
          <a:xfrm>
            <a:off x="6884035" y="1101725"/>
            <a:ext cx="1504950" cy="365760"/>
          </a:xfrm>
          <a:prstGeom prst="rect">
            <a:avLst/>
          </a:prstGeom>
          <a:noFill/>
          <a:ln w="9525">
            <a:noFill/>
            <a:miter/>
          </a:ln>
        </p:spPr>
        <p:txBody>
          <a:bodyPr wrap="square">
            <a:spAutoFit/>
          </a:bodyPr>
          <a:lstStyle>
            <a:lvl1pPr marL="342900" indent="-342900" algn="l" defTabSz="0" rtl="0" eaLnBrk="0" fontAlgn="base" hangingPunct="0">
              <a:spcBef>
                <a:spcPct val="20000"/>
              </a:spcBef>
              <a:spcAft>
                <a:spcPct val="0"/>
              </a:spcAft>
              <a:buFont typeface="Wingdings" pitchFamily="2" charset="2"/>
              <a:buChar char="l"/>
              <a:defRPr sz="2800" b="0" kern="1200">
                <a:solidFill>
                  <a:srgbClr val="000000"/>
                </a:solidFill>
                <a:latin typeface="+mn-lt"/>
                <a:ea typeface="+mn-ea"/>
                <a:cs typeface="+mn-cs"/>
                <a:sym typeface="宋体" pitchFamily="2" charset="-122"/>
              </a:defRPr>
            </a:lvl1pPr>
            <a:lvl2pPr marL="742950" indent="-285750" algn="l" defTabSz="0" rtl="0" eaLnBrk="0" fontAlgn="base" hangingPunct="0">
              <a:spcBef>
                <a:spcPct val="20000"/>
              </a:spcBef>
              <a:spcAft>
                <a:spcPct val="0"/>
              </a:spcAft>
              <a:buFont typeface="Wingdings" pitchFamily="2" charset="2"/>
              <a:buChar char="Ø"/>
              <a:defRPr sz="2400" b="0" kern="1200">
                <a:solidFill>
                  <a:srgbClr val="000000"/>
                </a:solidFill>
                <a:latin typeface="+mn-lt"/>
                <a:ea typeface="+mn-ea"/>
                <a:cs typeface="+mn-cs"/>
                <a:sym typeface="宋体" pitchFamily="2" charset="-122"/>
              </a:defRPr>
            </a:lvl2pPr>
            <a:lvl3pPr marL="1143000" indent="-228600" algn="l" defTabSz="0" rtl="0" eaLnBrk="0" fontAlgn="base" hangingPunct="0">
              <a:spcBef>
                <a:spcPct val="20000"/>
              </a:spcBef>
              <a:spcAft>
                <a:spcPct val="0"/>
              </a:spcAft>
              <a:buFont typeface="Wingdings" pitchFamily="2" charset="2"/>
              <a:buChar char="l"/>
              <a:defRPr sz="2000" b="0" kern="1200">
                <a:solidFill>
                  <a:srgbClr val="000000"/>
                </a:solidFill>
                <a:latin typeface="+mn-lt"/>
                <a:ea typeface="+mn-ea"/>
                <a:cs typeface="+mn-cs"/>
                <a:sym typeface="宋体" pitchFamily="2" charset="-122"/>
              </a:defRPr>
            </a:lvl3pPr>
            <a:lvl4pPr marL="1600200" indent="-228600" algn="l" defTabSz="0" rtl="0" eaLnBrk="0" fontAlgn="base" hangingPunct="0">
              <a:spcBef>
                <a:spcPct val="20000"/>
              </a:spcBef>
              <a:spcAft>
                <a:spcPct val="0"/>
              </a:spcAft>
              <a:buFont typeface="Wingdings" pitchFamily="2" charset="2"/>
              <a:buChar char="–"/>
              <a:defRPr sz="2000" b="0" kern="1200">
                <a:solidFill>
                  <a:srgbClr val="000000"/>
                </a:solidFill>
                <a:latin typeface="+mn-lt"/>
                <a:ea typeface="+mn-ea"/>
                <a:cs typeface="+mn-cs"/>
                <a:sym typeface="宋体" pitchFamily="2" charset="-122"/>
              </a:defRPr>
            </a:lvl4pPr>
            <a:lvl5pPr marL="2057400" indent="-228600" algn="l" defTabSz="0" rtl="0" eaLnBrk="0" fontAlgn="base" hangingPunct="0">
              <a:spcBef>
                <a:spcPct val="20000"/>
              </a:spcBef>
              <a:spcAft>
                <a:spcPct val="0"/>
              </a:spcAft>
              <a:buFont typeface="Wingdings" pitchFamily="2" charset="2"/>
              <a:buChar char="l"/>
              <a:defRPr sz="2000" b="0" kern="1200">
                <a:solidFill>
                  <a:srgbClr val="000000"/>
                </a:solidFill>
                <a:latin typeface="+mn-lt"/>
                <a:ea typeface="+mn-ea"/>
                <a:cs typeface="+mn-cs"/>
                <a:sym typeface="宋体" pitchFamily="2" charset="-122"/>
              </a:defRPr>
            </a:lvl5pPr>
          </a:lstStyle>
          <a:p>
            <a:pPr marL="0" lvl="0" indent="0" defTabSz="914400">
              <a:spcBef>
                <a:spcPct val="0"/>
              </a:spcBef>
              <a:buFont typeface="Arial" pitchFamily="34" charset="0"/>
              <a:buNone/>
            </a:pPr>
            <a:r>
              <a:rPr lang="en-US" altLang="zh-CN" sz="1800" b="1" dirty="0">
                <a:solidFill>
                  <a:srgbClr val="0000FF"/>
                </a:solidFill>
                <a:latin typeface="Times New Roman" pitchFamily="18" charset="0"/>
                <a:ea typeface="黑体" pitchFamily="49" charset="-122"/>
                <a:sym typeface="黑体" pitchFamily="49" charset="-122"/>
              </a:rPr>
              <a:t>Bandwidth</a:t>
            </a:r>
          </a:p>
        </p:txBody>
      </p:sp>
      <p:sp>
        <p:nvSpPr>
          <p:cNvPr id="15" name="直接连接符 14"/>
          <p:cNvSpPr/>
          <p:nvPr/>
        </p:nvSpPr>
        <p:spPr>
          <a:xfrm>
            <a:off x="6332220" y="1619885"/>
            <a:ext cx="222885" cy="0"/>
          </a:xfrm>
          <a:prstGeom prst="line">
            <a:avLst/>
          </a:prstGeom>
          <a:ln w="19050" cap="flat" cmpd="sng">
            <a:solidFill>
              <a:srgbClr val="0000FF"/>
            </a:solidFill>
            <a:prstDash val="solid"/>
            <a:miter/>
            <a:headEnd type="none" w="med" len="med"/>
            <a:tailEnd type="none" w="med" len="med"/>
          </a:ln>
        </p:spPr>
        <p:txBody>
          <a:bodyPr/>
          <a:lstStyle/>
          <a:p>
            <a:endParaRPr lang="zh-CN" altLang="en-US"/>
          </a:p>
        </p:txBody>
      </p:sp>
      <p:cxnSp>
        <p:nvCxnSpPr>
          <p:cNvPr id="16" name="直接箭头连接符 15"/>
          <p:cNvCxnSpPr/>
          <p:nvPr/>
        </p:nvCxnSpPr>
        <p:spPr>
          <a:xfrm>
            <a:off x="6812280" y="2005965"/>
            <a:ext cx="883920" cy="216535"/>
          </a:xfrm>
          <a:prstGeom prst="straightConnector1">
            <a:avLst/>
          </a:prstGeom>
          <a:ln w="19050" cap="flat" cmpd="sng">
            <a:solidFill>
              <a:srgbClr val="C00000"/>
            </a:solidFill>
            <a:prstDash val="solid"/>
            <a:miter/>
            <a:headEnd type="none" w="med" len="med"/>
            <a:tailEnd type="triangle" w="med" len="med"/>
          </a:ln>
        </p:spPr>
      </p:cxnSp>
      <p:sp>
        <p:nvSpPr>
          <p:cNvPr id="17" name="文本框 20"/>
          <p:cNvSpPr/>
          <p:nvPr/>
        </p:nvSpPr>
        <p:spPr>
          <a:xfrm>
            <a:off x="7086600" y="2222500"/>
            <a:ext cx="1727835" cy="365760"/>
          </a:xfrm>
          <a:prstGeom prst="rect">
            <a:avLst/>
          </a:prstGeom>
          <a:noFill/>
          <a:ln w="9525">
            <a:noFill/>
            <a:miter/>
          </a:ln>
        </p:spPr>
        <p:txBody>
          <a:bodyPr>
            <a:spAutoFit/>
          </a:bodyPr>
          <a:lstStyle>
            <a:lvl1pPr marL="342900" indent="-342900" algn="l" defTabSz="0" rtl="0" eaLnBrk="0" fontAlgn="base" hangingPunct="0">
              <a:spcBef>
                <a:spcPct val="20000"/>
              </a:spcBef>
              <a:spcAft>
                <a:spcPct val="0"/>
              </a:spcAft>
              <a:buFont typeface="Wingdings" pitchFamily="2" charset="2"/>
              <a:buChar char="l"/>
              <a:defRPr sz="2800" b="0" kern="1200">
                <a:solidFill>
                  <a:srgbClr val="000000"/>
                </a:solidFill>
                <a:latin typeface="+mn-lt"/>
                <a:ea typeface="+mn-ea"/>
                <a:cs typeface="+mn-cs"/>
                <a:sym typeface="宋体" pitchFamily="2" charset="-122"/>
              </a:defRPr>
            </a:lvl1pPr>
            <a:lvl2pPr marL="742950" indent="-285750" algn="l" defTabSz="0" rtl="0" eaLnBrk="0" fontAlgn="base" hangingPunct="0">
              <a:spcBef>
                <a:spcPct val="20000"/>
              </a:spcBef>
              <a:spcAft>
                <a:spcPct val="0"/>
              </a:spcAft>
              <a:buFont typeface="Wingdings" pitchFamily="2" charset="2"/>
              <a:buChar char="Ø"/>
              <a:defRPr sz="2400" b="0" kern="1200">
                <a:solidFill>
                  <a:srgbClr val="000000"/>
                </a:solidFill>
                <a:latin typeface="+mn-lt"/>
                <a:ea typeface="+mn-ea"/>
                <a:cs typeface="+mn-cs"/>
                <a:sym typeface="宋体" pitchFamily="2" charset="-122"/>
              </a:defRPr>
            </a:lvl2pPr>
            <a:lvl3pPr marL="1143000" indent="-228600" algn="l" defTabSz="0" rtl="0" eaLnBrk="0" fontAlgn="base" hangingPunct="0">
              <a:spcBef>
                <a:spcPct val="20000"/>
              </a:spcBef>
              <a:spcAft>
                <a:spcPct val="0"/>
              </a:spcAft>
              <a:buFont typeface="Wingdings" pitchFamily="2" charset="2"/>
              <a:buChar char="l"/>
              <a:defRPr sz="2000" b="0" kern="1200">
                <a:solidFill>
                  <a:srgbClr val="000000"/>
                </a:solidFill>
                <a:latin typeface="+mn-lt"/>
                <a:ea typeface="+mn-ea"/>
                <a:cs typeface="+mn-cs"/>
                <a:sym typeface="宋体" pitchFamily="2" charset="-122"/>
              </a:defRPr>
            </a:lvl3pPr>
            <a:lvl4pPr marL="1600200" indent="-228600" algn="l" defTabSz="0" rtl="0" eaLnBrk="0" fontAlgn="base" hangingPunct="0">
              <a:spcBef>
                <a:spcPct val="20000"/>
              </a:spcBef>
              <a:spcAft>
                <a:spcPct val="0"/>
              </a:spcAft>
              <a:buFont typeface="Wingdings" pitchFamily="2" charset="2"/>
              <a:buChar char="–"/>
              <a:defRPr sz="2000" b="0" kern="1200">
                <a:solidFill>
                  <a:srgbClr val="000000"/>
                </a:solidFill>
                <a:latin typeface="+mn-lt"/>
                <a:ea typeface="+mn-ea"/>
                <a:cs typeface="+mn-cs"/>
                <a:sym typeface="宋体" pitchFamily="2" charset="-122"/>
              </a:defRPr>
            </a:lvl4pPr>
            <a:lvl5pPr marL="2057400" indent="-228600" algn="l" defTabSz="0" rtl="0" eaLnBrk="0" fontAlgn="base" hangingPunct="0">
              <a:spcBef>
                <a:spcPct val="20000"/>
              </a:spcBef>
              <a:spcAft>
                <a:spcPct val="0"/>
              </a:spcAft>
              <a:buFont typeface="Wingdings" pitchFamily="2" charset="2"/>
              <a:buChar char="l"/>
              <a:defRPr sz="2000" b="0" kern="1200">
                <a:solidFill>
                  <a:srgbClr val="000000"/>
                </a:solidFill>
                <a:latin typeface="+mn-lt"/>
                <a:ea typeface="+mn-ea"/>
                <a:cs typeface="+mn-cs"/>
                <a:sym typeface="宋体" pitchFamily="2" charset="-122"/>
              </a:defRPr>
            </a:lvl5pPr>
          </a:lstStyle>
          <a:p>
            <a:pPr marL="0" lvl="0" indent="0" algn="ctr" defTabSz="914400">
              <a:spcBef>
                <a:spcPct val="0"/>
              </a:spcBef>
              <a:buFont typeface="Arial" pitchFamily="34" charset="0"/>
              <a:buNone/>
            </a:pPr>
            <a:r>
              <a:rPr lang="en-US" altLang="zh-CN" sz="1800" b="1" dirty="0">
                <a:solidFill>
                  <a:srgbClr val="C00000"/>
                </a:solidFill>
                <a:latin typeface="Times New Roman" pitchFamily="18" charset="0"/>
                <a:ea typeface="黑体" pitchFamily="49" charset="-122"/>
                <a:sym typeface="黑体" pitchFamily="49" charset="-122"/>
              </a:rPr>
              <a:t>No.of</a:t>
            </a:r>
            <a:r>
              <a:rPr lang="en-US" altLang="zh-CN" sz="800" b="1" dirty="0">
                <a:solidFill>
                  <a:srgbClr val="C00000"/>
                </a:solidFill>
                <a:latin typeface="Times New Roman" pitchFamily="18" charset="0"/>
                <a:ea typeface="黑体" pitchFamily="49" charset="-122"/>
                <a:sym typeface="黑体" pitchFamily="49" charset="-122"/>
              </a:rPr>
              <a:t> </a:t>
            </a:r>
            <a:r>
              <a:rPr lang="en-US" altLang="zh-CN" sz="1800" b="1" dirty="0">
                <a:solidFill>
                  <a:srgbClr val="C00000"/>
                </a:solidFill>
                <a:latin typeface="Times New Roman" pitchFamily="18" charset="0"/>
                <a:ea typeface="黑体" pitchFamily="49" charset="-122"/>
                <a:sym typeface="黑体" pitchFamily="49" charset="-122"/>
              </a:rPr>
              <a:t>Antenna</a:t>
            </a:r>
          </a:p>
        </p:txBody>
      </p:sp>
      <p:sp>
        <p:nvSpPr>
          <p:cNvPr id="19" name="直接连接符 17"/>
          <p:cNvSpPr/>
          <p:nvPr/>
        </p:nvSpPr>
        <p:spPr>
          <a:xfrm>
            <a:off x="6680200" y="2006600"/>
            <a:ext cx="240665" cy="0"/>
          </a:xfrm>
          <a:prstGeom prst="line">
            <a:avLst/>
          </a:prstGeom>
          <a:ln w="19050" cap="flat" cmpd="sng">
            <a:solidFill>
              <a:srgbClr val="C00000"/>
            </a:solidFill>
            <a:prstDash val="solid"/>
            <a:miter/>
            <a:headEnd type="none" w="med" len="med"/>
            <a:tailEnd type="none" w="med" len="med"/>
          </a:ln>
        </p:spPr>
        <p:txBody>
          <a:bodyPr/>
          <a:lstStyle/>
          <a:p>
            <a:endParaRPr lang="zh-CN" altLang="en-US"/>
          </a:p>
        </p:txBody>
      </p:sp>
      <p:cxnSp>
        <p:nvCxnSpPr>
          <p:cNvPr id="23" name="直接箭头连接符 26"/>
          <p:cNvCxnSpPr/>
          <p:nvPr/>
        </p:nvCxnSpPr>
        <p:spPr>
          <a:xfrm>
            <a:off x="5689600" y="2005965"/>
            <a:ext cx="406400" cy="216535"/>
          </a:xfrm>
          <a:prstGeom prst="straightConnector1">
            <a:avLst/>
          </a:prstGeom>
          <a:ln w="19050" cap="flat" cmpd="sng">
            <a:solidFill>
              <a:srgbClr val="000000"/>
            </a:solidFill>
            <a:prstDash val="solid"/>
            <a:miter/>
            <a:headEnd type="none" w="med" len="med"/>
            <a:tailEnd type="triangle" w="med" len="med"/>
          </a:ln>
        </p:spPr>
      </p:cxnSp>
      <p:sp>
        <p:nvSpPr>
          <p:cNvPr id="24" name="文本框 20"/>
          <p:cNvSpPr/>
          <p:nvPr/>
        </p:nvSpPr>
        <p:spPr>
          <a:xfrm>
            <a:off x="5029200" y="2222500"/>
            <a:ext cx="2136140" cy="365760"/>
          </a:xfrm>
          <a:prstGeom prst="rect">
            <a:avLst/>
          </a:prstGeom>
          <a:noFill/>
          <a:ln w="9525">
            <a:noFill/>
            <a:miter/>
          </a:ln>
        </p:spPr>
        <p:txBody>
          <a:bodyPr wrap="square">
            <a:spAutoFit/>
          </a:bodyPr>
          <a:lstStyle>
            <a:lvl1pPr marL="342900" indent="-342900" algn="l" defTabSz="0" rtl="0" eaLnBrk="0" fontAlgn="base" hangingPunct="0">
              <a:spcBef>
                <a:spcPct val="20000"/>
              </a:spcBef>
              <a:spcAft>
                <a:spcPct val="0"/>
              </a:spcAft>
              <a:buFont typeface="Wingdings" pitchFamily="2" charset="2"/>
              <a:buChar char="l"/>
              <a:defRPr sz="2800" b="0" kern="1200">
                <a:solidFill>
                  <a:srgbClr val="000000"/>
                </a:solidFill>
                <a:latin typeface="+mn-lt"/>
                <a:ea typeface="+mn-ea"/>
                <a:cs typeface="+mn-cs"/>
                <a:sym typeface="宋体" pitchFamily="2" charset="-122"/>
              </a:defRPr>
            </a:lvl1pPr>
            <a:lvl2pPr marL="742950" indent="-285750" algn="l" defTabSz="0" rtl="0" eaLnBrk="0" fontAlgn="base" hangingPunct="0">
              <a:spcBef>
                <a:spcPct val="20000"/>
              </a:spcBef>
              <a:spcAft>
                <a:spcPct val="0"/>
              </a:spcAft>
              <a:buFont typeface="Wingdings" pitchFamily="2" charset="2"/>
              <a:buChar char="Ø"/>
              <a:defRPr sz="2400" b="0" kern="1200">
                <a:solidFill>
                  <a:srgbClr val="000000"/>
                </a:solidFill>
                <a:latin typeface="+mn-lt"/>
                <a:ea typeface="+mn-ea"/>
                <a:cs typeface="+mn-cs"/>
                <a:sym typeface="宋体" pitchFamily="2" charset="-122"/>
              </a:defRPr>
            </a:lvl2pPr>
            <a:lvl3pPr marL="1143000" indent="-228600" algn="l" defTabSz="0" rtl="0" eaLnBrk="0" fontAlgn="base" hangingPunct="0">
              <a:spcBef>
                <a:spcPct val="20000"/>
              </a:spcBef>
              <a:spcAft>
                <a:spcPct val="0"/>
              </a:spcAft>
              <a:buFont typeface="Wingdings" pitchFamily="2" charset="2"/>
              <a:buChar char="l"/>
              <a:defRPr sz="2000" b="0" kern="1200">
                <a:solidFill>
                  <a:srgbClr val="000000"/>
                </a:solidFill>
                <a:latin typeface="+mn-lt"/>
                <a:ea typeface="+mn-ea"/>
                <a:cs typeface="+mn-cs"/>
                <a:sym typeface="宋体" pitchFamily="2" charset="-122"/>
              </a:defRPr>
            </a:lvl3pPr>
            <a:lvl4pPr marL="1600200" indent="-228600" algn="l" defTabSz="0" rtl="0" eaLnBrk="0" fontAlgn="base" hangingPunct="0">
              <a:spcBef>
                <a:spcPct val="20000"/>
              </a:spcBef>
              <a:spcAft>
                <a:spcPct val="0"/>
              </a:spcAft>
              <a:buFont typeface="Wingdings" pitchFamily="2" charset="2"/>
              <a:buChar char="–"/>
              <a:defRPr sz="2000" b="0" kern="1200">
                <a:solidFill>
                  <a:srgbClr val="000000"/>
                </a:solidFill>
                <a:latin typeface="+mn-lt"/>
                <a:ea typeface="+mn-ea"/>
                <a:cs typeface="+mn-cs"/>
                <a:sym typeface="宋体" pitchFamily="2" charset="-122"/>
              </a:defRPr>
            </a:lvl4pPr>
            <a:lvl5pPr marL="2057400" indent="-228600" algn="l" defTabSz="0" rtl="0" eaLnBrk="0" fontAlgn="base" hangingPunct="0">
              <a:spcBef>
                <a:spcPct val="20000"/>
              </a:spcBef>
              <a:spcAft>
                <a:spcPct val="0"/>
              </a:spcAft>
              <a:buFont typeface="Wingdings" pitchFamily="2" charset="2"/>
              <a:buChar char="l"/>
              <a:defRPr sz="2000" b="0" kern="1200">
                <a:solidFill>
                  <a:srgbClr val="000000"/>
                </a:solidFill>
                <a:latin typeface="+mn-lt"/>
                <a:ea typeface="+mn-ea"/>
                <a:cs typeface="+mn-cs"/>
                <a:sym typeface="宋体" pitchFamily="2" charset="-122"/>
              </a:defRPr>
            </a:lvl5pPr>
          </a:lstStyle>
          <a:p>
            <a:pPr marL="0" lvl="0" indent="0" algn="ctr" defTabSz="914400">
              <a:spcBef>
                <a:spcPct val="0"/>
              </a:spcBef>
              <a:buFont typeface="Arial" pitchFamily="34" charset="0"/>
              <a:buNone/>
            </a:pPr>
            <a:r>
              <a:rPr lang="en-US" altLang="zh-CN" sz="1800" b="1" dirty="0">
                <a:latin typeface="Times New Roman" pitchFamily="18" charset="0"/>
                <a:ea typeface="黑体" pitchFamily="49" charset="-122"/>
                <a:sym typeface="黑体" pitchFamily="49" charset="-122"/>
              </a:rPr>
              <a:t>Cellular</a:t>
            </a:r>
            <a:r>
              <a:rPr lang="en-US" altLang="zh-CN" sz="800" b="1" dirty="0">
                <a:latin typeface="Times New Roman" pitchFamily="18" charset="0"/>
                <a:ea typeface="黑体" pitchFamily="49" charset="-122"/>
                <a:sym typeface="黑体" pitchFamily="49" charset="-122"/>
              </a:rPr>
              <a:t> </a:t>
            </a:r>
            <a:r>
              <a:rPr lang="en-US" altLang="zh-CN" sz="1800" b="1" dirty="0">
                <a:latin typeface="Times New Roman" pitchFamily="18" charset="0"/>
                <a:ea typeface="黑体" pitchFamily="49" charset="-122"/>
                <a:sym typeface="黑体" pitchFamily="49" charset="-122"/>
              </a:rPr>
              <a:t>Capacity</a:t>
            </a:r>
          </a:p>
        </p:txBody>
      </p:sp>
      <p:sp>
        <p:nvSpPr>
          <p:cNvPr id="25" name="直接连接符 28"/>
          <p:cNvSpPr/>
          <p:nvPr/>
        </p:nvSpPr>
        <p:spPr>
          <a:xfrm>
            <a:off x="5605463" y="2004378"/>
            <a:ext cx="239712" cy="1587"/>
          </a:xfrm>
          <a:prstGeom prst="line">
            <a:avLst/>
          </a:prstGeom>
          <a:ln w="19050" cap="flat" cmpd="sng">
            <a:solidFill>
              <a:srgbClr val="000000"/>
            </a:solidFill>
            <a:prstDash val="solid"/>
            <a:miter/>
            <a:headEnd type="none" w="med" len="med"/>
            <a:tailEnd type="none" w="med" len="med"/>
          </a:ln>
        </p:spPr>
        <p:txBody>
          <a:bodyPr/>
          <a:lstStyle/>
          <a:p>
            <a:endParaRPr lang="zh-CN" altLang="en-US"/>
          </a:p>
        </p:txBody>
      </p:sp>
      <p:sp>
        <p:nvSpPr>
          <p:cNvPr id="26" name="Rectangle 3"/>
          <p:cNvSpPr txBox="1">
            <a:spLocks noChangeArrowheads="1"/>
          </p:cNvSpPr>
          <p:nvPr/>
        </p:nvSpPr>
        <p:spPr bwMode="auto">
          <a:xfrm>
            <a:off x="70485" y="1219200"/>
            <a:ext cx="5508625" cy="2590800"/>
          </a:xfrm>
          <a:prstGeom prst="rect">
            <a:avLst/>
          </a:prstGeom>
          <a:noFill/>
          <a:ln w="9525">
            <a:noFill/>
            <a:miter lim="800000"/>
          </a:ln>
        </p:spPr>
        <p:txBody>
          <a:bodyPr/>
          <a:lstStyle/>
          <a:p>
            <a:pPr marL="342900" indent="-342900" eaLnBrk="1" hangingPunct="1">
              <a:spcBef>
                <a:spcPct val="20000"/>
              </a:spcBef>
              <a:buClr>
                <a:srgbClr val="000000"/>
              </a:buClr>
              <a:buFont typeface="Wingdings" pitchFamily="2" charset="2"/>
              <a:buChar char="l"/>
              <a:defRPr/>
            </a:pPr>
            <a:r>
              <a:rPr lang="en-US" altLang="zh-CN" sz="2800" b="1" kern="0" dirty="0" smtClean="0">
                <a:solidFill>
                  <a:srgbClr val="000000"/>
                </a:solidFill>
                <a:latin typeface="Times New Roman" pitchFamily="18" charset="0"/>
                <a:sym typeface="Wingdings" pitchFamily="2" charset="2"/>
              </a:rPr>
              <a:t>Opportunity</a:t>
            </a:r>
          </a:p>
          <a:p>
            <a:pPr lvl="1" indent="0" eaLnBrk="1" hangingPunct="1">
              <a:spcBef>
                <a:spcPct val="20000"/>
              </a:spcBef>
              <a:buClr>
                <a:srgbClr val="000000"/>
              </a:buClr>
              <a:buFont typeface="Wingdings" charset="0"/>
              <a:buNone/>
              <a:defRPr/>
            </a:pPr>
            <a:endParaRPr lang="en-US" altLang="zh-CN" sz="2800" b="1" kern="0" dirty="0" smtClean="0">
              <a:solidFill>
                <a:srgbClr val="000000"/>
              </a:solidFill>
              <a:latin typeface="Times New Roman" pitchFamily="18" charset="0"/>
              <a:sym typeface="Wingdings" pitchFamily="2" charset="2"/>
            </a:endParaRPr>
          </a:p>
          <a:p>
            <a:pPr marL="1257300" lvl="2" indent="-342900" eaLnBrk="1" hangingPunct="1">
              <a:spcBef>
                <a:spcPct val="20000"/>
              </a:spcBef>
              <a:buClr>
                <a:srgbClr val="000000"/>
              </a:buClr>
              <a:buFont typeface="Wingdings" charset="0"/>
              <a:buChar char="Ø"/>
              <a:defRPr/>
            </a:pPr>
            <a:endParaRPr lang="en-US" altLang="zh-CN" sz="2000" b="1" kern="0" dirty="0" smtClean="0">
              <a:solidFill>
                <a:srgbClr val="000000"/>
              </a:solidFill>
              <a:latin typeface="Times New Roman" pitchFamily="18" charset="0"/>
              <a:sym typeface="Wingdings" pitchFamily="2" charset="2"/>
            </a:endParaRPr>
          </a:p>
          <a:p>
            <a:r>
              <a:rPr lang="en-US" altLang="zh-CN" sz="2000" b="1" kern="0" dirty="0" smtClean="0">
                <a:solidFill>
                  <a:srgbClr val="000000"/>
                </a:solidFill>
                <a:latin typeface="Times New Roman" pitchFamily="18" charset="0"/>
                <a:sym typeface="Wingdings" pitchFamily="2" charset="2"/>
              </a:rPr>
              <a:t> </a:t>
            </a:r>
            <a:endParaRPr lang="en-US" altLang="zh-CN" sz="2000" b="1" kern="0" dirty="0">
              <a:solidFill>
                <a:srgbClr val="000000"/>
              </a:solidFill>
              <a:latin typeface="Times New Roman" pitchFamily="18" charset="0"/>
              <a:sym typeface="Wingdings" pitchFamily="2" charset="2"/>
            </a:endParaRPr>
          </a:p>
          <a:p>
            <a:pPr marL="342900" indent="-342900" eaLnBrk="1" hangingPunct="1">
              <a:spcBef>
                <a:spcPct val="20000"/>
              </a:spcBef>
              <a:buClr>
                <a:srgbClr val="000000"/>
              </a:buClr>
              <a:buFont typeface="Wingdings" pitchFamily="2" charset="2"/>
              <a:buChar char="l"/>
              <a:defRPr/>
            </a:pPr>
            <a:endParaRPr lang="en-US" altLang="zh-CN" b="1" kern="0" dirty="0">
              <a:solidFill>
                <a:srgbClr val="000000"/>
              </a:solidFill>
              <a:latin typeface="Times New Roman" pitchFamily="18" charset="0"/>
              <a:sym typeface="Wingdings" pitchFamily="2" charset="2"/>
            </a:endParaRPr>
          </a:p>
          <a:p>
            <a:pPr marL="342900" indent="-342900" eaLnBrk="1" hangingPunct="1">
              <a:spcBef>
                <a:spcPct val="20000"/>
              </a:spcBef>
              <a:buClr>
                <a:srgbClr val="000000"/>
              </a:buClr>
              <a:buFont typeface="Wingdings" pitchFamily="2" charset="2"/>
              <a:buChar char="l"/>
              <a:defRPr/>
            </a:pPr>
            <a:endParaRPr lang="en-US" altLang="zh-CN" sz="900" b="1" kern="0" dirty="0">
              <a:solidFill>
                <a:srgbClr val="000000"/>
              </a:solidFill>
              <a:latin typeface="Times New Roman" pitchFamily="18" charset="0"/>
              <a:sym typeface="Wingdings" pitchFamily="2" charset="2"/>
            </a:endParaRPr>
          </a:p>
          <a:p>
            <a:pPr marL="742950" lvl="1" indent="-285750" eaLnBrk="1" hangingPunct="1">
              <a:spcBef>
                <a:spcPct val="20000"/>
              </a:spcBef>
              <a:buClr>
                <a:srgbClr val="000000"/>
              </a:buClr>
              <a:defRPr/>
            </a:pPr>
            <a:endParaRPr lang="zh-CN" altLang="en-US" sz="3600" b="1" kern="0" dirty="0">
              <a:solidFill>
                <a:srgbClr val="000000"/>
              </a:solidFill>
              <a:latin typeface="Times New Roman" pitchFamily="18" charset="0"/>
            </a:endParaRPr>
          </a:p>
        </p:txBody>
      </p:sp>
      <p:sp>
        <p:nvSpPr>
          <p:cNvPr id="27" name="TextBox 1"/>
          <p:cNvSpPr txBox="1">
            <a:spLocks noChangeArrowheads="1"/>
          </p:cNvSpPr>
          <p:nvPr/>
        </p:nvSpPr>
        <p:spPr bwMode="auto">
          <a:xfrm>
            <a:off x="1143635" y="5715000"/>
            <a:ext cx="6816725" cy="396240"/>
          </a:xfrm>
          <a:prstGeom prst="rect">
            <a:avLst/>
          </a:prstGeom>
          <a:solidFill>
            <a:srgbClr val="CC0000"/>
          </a:solidFill>
          <a:ln w="9525">
            <a:noFill/>
            <a:miter lim="800000"/>
          </a:ln>
          <a:effectLst>
            <a:outerShdw dist="38100" dir="2700000" algn="tl" rotWithShape="0">
              <a:srgbClr val="808080">
                <a:alpha val="39998"/>
              </a:srgbClr>
            </a:outerShdw>
          </a:effectLst>
        </p:spPr>
        <p:txBody>
          <a:bodyPr wrap="square">
            <a:spAutoFit/>
          </a:bodyPr>
          <a:lstStyle/>
          <a:p>
            <a:pPr algn="ctr"/>
            <a:r>
              <a:rPr lang="en-US" altLang="zh-CN" sz="2000" b="1" dirty="0" smtClean="0">
                <a:solidFill>
                  <a:srgbClr val="FFFF00"/>
                </a:solidFill>
                <a:latin typeface="Times New Roman" pitchFamily="18" charset="0"/>
              </a:rPr>
              <a:t>MmWave massive MIMO and UDN are natually compatible</a:t>
            </a:r>
          </a:p>
        </p:txBody>
      </p:sp>
      <p:sp>
        <p:nvSpPr>
          <p:cNvPr id="29" name="Rectangle 3"/>
          <p:cNvSpPr txBox="1">
            <a:spLocks noChangeArrowheads="1"/>
          </p:cNvSpPr>
          <p:nvPr/>
        </p:nvSpPr>
        <p:spPr bwMode="auto">
          <a:xfrm>
            <a:off x="63500" y="1282700"/>
            <a:ext cx="5069205" cy="4175760"/>
          </a:xfrm>
          <a:prstGeom prst="rect">
            <a:avLst/>
          </a:prstGeom>
          <a:noFill/>
          <a:ln w="9525">
            <a:noFill/>
            <a:miter lim="800000"/>
          </a:ln>
        </p:spPr>
        <p:txBody>
          <a:bodyPr/>
          <a:lstStyle/>
          <a:p>
            <a:pPr marL="0" indent="0" eaLnBrk="1" hangingPunct="1">
              <a:spcBef>
                <a:spcPct val="20000"/>
              </a:spcBef>
              <a:buClr>
                <a:srgbClr val="000000"/>
              </a:buClr>
              <a:buFont typeface="Wingdings" pitchFamily="2" charset="2"/>
              <a:buNone/>
              <a:defRPr/>
            </a:pPr>
            <a:endParaRPr lang="en-US" altLang="zh-CN" b="1" kern="0" dirty="0" smtClean="0">
              <a:solidFill>
                <a:srgbClr val="000000"/>
              </a:solidFill>
              <a:latin typeface="Times New Roman" pitchFamily="18" charset="0"/>
              <a:sym typeface="Wingdings" pitchFamily="2" charset="2"/>
            </a:endParaRPr>
          </a:p>
          <a:p>
            <a:pPr marL="800100" lvl="1" indent="-342900" eaLnBrk="1" hangingPunct="1">
              <a:spcBef>
                <a:spcPct val="20000"/>
              </a:spcBef>
              <a:buClr>
                <a:srgbClr val="000000"/>
              </a:buClr>
              <a:buFont typeface="Wingdings" charset="0"/>
              <a:buChar char="n"/>
              <a:defRPr/>
            </a:pPr>
            <a:r>
              <a:rPr lang="en-US" altLang="zh-CN" b="1" kern="0" dirty="0" smtClean="0">
                <a:solidFill>
                  <a:srgbClr val="FF0000"/>
                </a:solidFill>
                <a:latin typeface="Times New Roman" pitchFamily="18" charset="0"/>
                <a:sym typeface="Wingdings" pitchFamily="2" charset="2"/>
              </a:rPr>
              <a:t>MmWave Massive MIMO</a:t>
            </a:r>
            <a:r>
              <a:rPr lang="en-US" altLang="zh-CN" kern="0" dirty="0" smtClean="0">
                <a:solidFill>
                  <a:srgbClr val="FF0000"/>
                </a:solidFill>
                <a:latin typeface="Times New Roman" pitchFamily="18" charset="0"/>
                <a:sym typeface="Wingdings" pitchFamily="2" charset="2"/>
              </a:rPr>
              <a:t> </a:t>
            </a:r>
          </a:p>
          <a:p>
            <a:pPr marL="1257300" lvl="2" indent="-342900" eaLnBrk="1" hangingPunct="1">
              <a:spcBef>
                <a:spcPct val="20000"/>
              </a:spcBef>
              <a:buClr>
                <a:srgbClr val="000000"/>
              </a:buClr>
              <a:buFont typeface="Wingdings" charset="0"/>
              <a:buChar char="Ø"/>
              <a:defRPr/>
            </a:pPr>
            <a:r>
              <a:rPr lang="en-US" altLang="zh-CN" kern="0" dirty="0" smtClean="0">
                <a:solidFill>
                  <a:srgbClr val="000000"/>
                </a:solidFill>
                <a:latin typeface="Times New Roman" pitchFamily="18" charset="0"/>
                <a:sym typeface="Wingdings" pitchFamily="2" charset="2"/>
              </a:rPr>
              <a:t>Larger bandwidth</a:t>
            </a:r>
            <a:endParaRPr lang="zh-CN" altLang="en-US" b="1" kern="0" dirty="0" smtClean="0">
              <a:solidFill>
                <a:srgbClr val="000000"/>
              </a:solidFill>
              <a:latin typeface="Times New Roman" pitchFamily="18" charset="0"/>
              <a:sym typeface="Wingdings" pitchFamily="2" charset="2"/>
            </a:endParaRPr>
          </a:p>
          <a:p>
            <a:pPr marL="1257300" lvl="2" indent="-342900" eaLnBrk="1" hangingPunct="1">
              <a:spcBef>
                <a:spcPct val="20000"/>
              </a:spcBef>
              <a:buClr>
                <a:srgbClr val="000000"/>
              </a:buClr>
              <a:buFont typeface="Wingdings" charset="0"/>
              <a:buChar char="Ø"/>
              <a:defRPr/>
            </a:pPr>
            <a:r>
              <a:rPr lang="en-US" altLang="zh-CN" kern="0" dirty="0" smtClean="0">
                <a:solidFill>
                  <a:srgbClr val="000000"/>
                </a:solidFill>
                <a:latin typeface="Times New Roman" pitchFamily="18" charset="0"/>
                <a:sym typeface="Wingdings" pitchFamily="2" charset="2"/>
              </a:rPr>
              <a:t>Larger antenna gain</a:t>
            </a:r>
          </a:p>
          <a:p>
            <a:pPr marL="1257300" lvl="2" indent="-342900" eaLnBrk="1" hangingPunct="1">
              <a:spcBef>
                <a:spcPct val="20000"/>
              </a:spcBef>
              <a:buClr>
                <a:srgbClr val="000000"/>
              </a:buClr>
              <a:buFont typeface="Wingdings" charset="0"/>
              <a:buChar char="Ø"/>
              <a:defRPr/>
            </a:pPr>
            <a:r>
              <a:rPr lang="en-US" altLang="zh-CN" b="1" kern="0" dirty="0" smtClean="0">
                <a:solidFill>
                  <a:srgbClr val="0070C0"/>
                </a:solidFill>
                <a:latin typeface="Times New Roman" pitchFamily="18" charset="0"/>
                <a:sym typeface="Wingdings" pitchFamily="2" charset="2"/>
              </a:rPr>
              <a:t>Near-LOS transmission</a:t>
            </a:r>
          </a:p>
          <a:p>
            <a:pPr marL="800100" lvl="1" indent="-342900" eaLnBrk="1" hangingPunct="1">
              <a:spcBef>
                <a:spcPct val="20000"/>
              </a:spcBef>
              <a:buClr>
                <a:srgbClr val="000000"/>
              </a:buClr>
              <a:buFont typeface="Wingdings" charset="0"/>
              <a:buChar char="n"/>
              <a:defRPr/>
            </a:pPr>
            <a:r>
              <a:rPr lang="en-US" altLang="zh-CN" b="1" kern="0" dirty="0" smtClean="0">
                <a:solidFill>
                  <a:srgbClr val="FF0000"/>
                </a:solidFill>
                <a:latin typeface="Times New Roman" pitchFamily="18" charset="0"/>
                <a:sym typeface="Wingdings" pitchFamily="2" charset="2"/>
              </a:rPr>
              <a:t>Ultral dense network (UDN)</a:t>
            </a:r>
            <a:r>
              <a:rPr lang="en-US" altLang="zh-CN" kern="0" dirty="0" smtClean="0">
                <a:solidFill>
                  <a:srgbClr val="FF0000"/>
                </a:solidFill>
                <a:latin typeface="Times New Roman" pitchFamily="18" charset="0"/>
                <a:sym typeface="Wingdings" pitchFamily="2" charset="2"/>
              </a:rPr>
              <a:t> </a:t>
            </a:r>
          </a:p>
          <a:p>
            <a:pPr marL="1257300" lvl="2" indent="-342900" eaLnBrk="1" hangingPunct="1">
              <a:spcBef>
                <a:spcPct val="20000"/>
              </a:spcBef>
              <a:buClr>
                <a:srgbClr val="000000"/>
              </a:buClr>
              <a:buFont typeface="Wingdings" charset="0"/>
              <a:buChar char="Ø"/>
              <a:defRPr/>
            </a:pPr>
            <a:r>
              <a:rPr lang="en-US" altLang="zh-CN" kern="0" dirty="0" smtClean="0">
                <a:solidFill>
                  <a:srgbClr val="000000"/>
                </a:solidFill>
                <a:latin typeface="Times New Roman" pitchFamily="18" charset="0"/>
                <a:sym typeface="Wingdings" pitchFamily="2" charset="2"/>
              </a:rPr>
              <a:t>Denser base stations</a:t>
            </a:r>
          </a:p>
          <a:p>
            <a:pPr marL="1257300" lvl="2" indent="-342900" eaLnBrk="1" hangingPunct="1">
              <a:spcBef>
                <a:spcPct val="20000"/>
              </a:spcBef>
              <a:buClr>
                <a:srgbClr val="000000"/>
              </a:buClr>
              <a:buFont typeface="Wingdings" charset="0"/>
              <a:buChar char="Ø"/>
              <a:defRPr/>
            </a:pPr>
            <a:r>
              <a:rPr lang="en-US" altLang="zh-CN" kern="0" dirty="0" smtClean="0">
                <a:solidFill>
                  <a:srgbClr val="000000"/>
                </a:solidFill>
                <a:latin typeface="Times New Roman" pitchFamily="18" charset="0"/>
                <a:sym typeface="Wingdings" pitchFamily="2" charset="2"/>
              </a:rPr>
              <a:t>Better frequency reuse</a:t>
            </a:r>
          </a:p>
          <a:p>
            <a:pPr marL="1257300" lvl="2" indent="-342900" eaLnBrk="1" hangingPunct="1">
              <a:spcBef>
                <a:spcPct val="20000"/>
              </a:spcBef>
              <a:buClr>
                <a:srgbClr val="000000"/>
              </a:buClr>
              <a:buFont typeface="Wingdings" charset="0"/>
              <a:buChar char="Ø"/>
              <a:defRPr/>
            </a:pPr>
            <a:r>
              <a:rPr lang="en-US" altLang="zh-CN" b="1" kern="0" dirty="0" smtClean="0">
                <a:solidFill>
                  <a:srgbClr val="0070C0"/>
                </a:solidFill>
                <a:latin typeface="Times New Roman" pitchFamily="18" charset="0"/>
                <a:sym typeface="Wingdings" pitchFamily="2" charset="2"/>
              </a:rPr>
              <a:t>Reduced link distance</a:t>
            </a:r>
          </a:p>
          <a:p>
            <a:pPr marL="1257300" lvl="2" indent="-342900" eaLnBrk="1" hangingPunct="1">
              <a:spcBef>
                <a:spcPct val="20000"/>
              </a:spcBef>
              <a:buClr>
                <a:srgbClr val="000000"/>
              </a:buClr>
              <a:buFont typeface="Wingdings" charset="0"/>
              <a:buChar char="Ø"/>
              <a:defRPr/>
            </a:pPr>
            <a:endParaRPr lang="en-US" altLang="zh-CN" sz="2000" b="1" kern="0" dirty="0" smtClean="0">
              <a:solidFill>
                <a:srgbClr val="0070C0"/>
              </a:solidFill>
              <a:latin typeface="Times New Roman" pitchFamily="18" charset="0"/>
              <a:sym typeface="Wingdings" pitchFamily="2" charset="2"/>
            </a:endParaRPr>
          </a:p>
        </p:txBody>
      </p:sp>
      <p:sp>
        <p:nvSpPr>
          <p:cNvPr id="32" name="标题 31"/>
          <p:cNvSpPr>
            <a:spLocks noGrp="1"/>
          </p:cNvSpPr>
          <p:nvPr>
            <p:ph type="title"/>
          </p:nvPr>
        </p:nvSpPr>
        <p:spPr/>
        <p:txBody>
          <a:bodyPr/>
          <a:lstStyle/>
          <a:p>
            <a:r>
              <a:rPr lang="en-US" altLang="zh-CN" dirty="0" smtClean="0">
                <a:latin typeface="Times New Roman" pitchFamily="18" charset="0"/>
              </a:rPr>
              <a:t>Technical Background</a:t>
            </a:r>
          </a:p>
        </p:txBody>
      </p:sp>
      <p:sp>
        <p:nvSpPr>
          <p:cNvPr id="33" name="文本框 32"/>
          <p:cNvSpPr txBox="1"/>
          <p:nvPr/>
        </p:nvSpPr>
        <p:spPr>
          <a:xfrm>
            <a:off x="2540000" y="1244600"/>
            <a:ext cx="1901825" cy="457200"/>
          </a:xfrm>
          <a:prstGeom prst="rect">
            <a:avLst/>
          </a:prstGeom>
          <a:noFill/>
        </p:spPr>
        <p:txBody>
          <a:bodyPr wrap="none" rtlCol="0" anchor="t">
            <a:spAutoFit/>
          </a:bodyPr>
          <a:lstStyle/>
          <a:p>
            <a:r>
              <a:rPr lang="en-US" altLang="zh-CN" dirty="0" err="1" smtClean="0">
                <a:solidFill>
                  <a:srgbClr val="000000"/>
                </a:solidFill>
                <a:latin typeface="Times New Roman" pitchFamily="18" charset="0"/>
                <a:sym typeface="+mn-ea"/>
              </a:rPr>
              <a:t>[Swindle'14] </a:t>
            </a:r>
            <a:endParaRPr lang="zh-CN" altLang="en-US">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smtClean="0">
                <a:latin typeface="Times New Roman" pitchFamily="18" charset="0"/>
              </a:rPr>
              <a:t>Technical Background</a:t>
            </a:r>
          </a:p>
        </p:txBody>
      </p:sp>
      <p:sp>
        <p:nvSpPr>
          <p:cNvPr id="26" name="Rectangle 3"/>
          <p:cNvSpPr txBox="1">
            <a:spLocks noChangeArrowheads="1"/>
          </p:cNvSpPr>
          <p:nvPr/>
        </p:nvSpPr>
        <p:spPr bwMode="auto">
          <a:xfrm>
            <a:off x="69850" y="1219200"/>
            <a:ext cx="8921750" cy="4572000"/>
          </a:xfrm>
          <a:prstGeom prst="rect">
            <a:avLst/>
          </a:prstGeom>
          <a:noFill/>
          <a:ln w="9525">
            <a:noFill/>
            <a:miter lim="800000"/>
          </a:ln>
        </p:spPr>
        <p:txBody>
          <a:bodyPr/>
          <a:lstStyle/>
          <a:p>
            <a:pPr marL="342900" indent="-342900" eaLnBrk="1" hangingPunct="1">
              <a:spcBef>
                <a:spcPct val="20000"/>
              </a:spcBef>
              <a:buClr>
                <a:srgbClr val="000000"/>
              </a:buClr>
              <a:buFont typeface="Wingdings" pitchFamily="2" charset="2"/>
              <a:buChar char="l"/>
              <a:defRPr/>
            </a:pPr>
            <a:r>
              <a:rPr lang="en-US" altLang="zh-CN" sz="2800" b="1" kern="0" dirty="0" smtClean="0">
                <a:solidFill>
                  <a:srgbClr val="000000"/>
                </a:solidFill>
                <a:latin typeface="Times New Roman" pitchFamily="18" charset="0"/>
                <a:sym typeface="Wingdings" pitchFamily="2" charset="2"/>
              </a:rPr>
              <a:t>MmWave Massive MIMO Based UDN</a:t>
            </a:r>
          </a:p>
          <a:p>
            <a:pPr marL="800100" lvl="1" indent="-342900" algn="l" eaLnBrk="1" hangingPunct="1">
              <a:spcBef>
                <a:spcPct val="20000"/>
              </a:spcBef>
              <a:buClr>
                <a:srgbClr val="000000"/>
              </a:buClr>
              <a:buFont typeface="Wingdings" charset="0"/>
              <a:buChar char="n"/>
              <a:defRPr/>
            </a:pPr>
            <a:r>
              <a:rPr lang="en-US" altLang="zh-CN" b="1" kern="0" dirty="0" smtClean="0">
                <a:solidFill>
                  <a:srgbClr val="FF0000"/>
                </a:solidFill>
                <a:latin typeface="Times New Roman" pitchFamily="18" charset="0"/>
                <a:sym typeface="Wingdings" pitchFamily="2" charset="2"/>
              </a:rPr>
              <a:t>Low-frequency band</a:t>
            </a:r>
          </a:p>
          <a:p>
            <a:pPr marL="1257300" lvl="2" indent="-342900" eaLnBrk="1" hangingPunct="1">
              <a:spcBef>
                <a:spcPct val="20000"/>
              </a:spcBef>
              <a:buClr>
                <a:srgbClr val="000000"/>
              </a:buClr>
              <a:buFont typeface="Wingdings" charset="0"/>
              <a:buChar char="Ø"/>
              <a:defRPr/>
            </a:pPr>
            <a:r>
              <a:rPr lang="en-US" altLang="zh-CN" kern="0" dirty="0" smtClean="0">
                <a:solidFill>
                  <a:srgbClr val="000000"/>
                </a:solidFill>
                <a:latin typeface="Times New Roman" pitchFamily="18" charset="0"/>
                <a:sym typeface="Wingdings" pitchFamily="2" charset="2"/>
              </a:rPr>
              <a:t>Control plane</a:t>
            </a:r>
          </a:p>
          <a:p>
            <a:pPr marL="1257300" lvl="2" indent="-342900" eaLnBrk="1" hangingPunct="1">
              <a:spcBef>
                <a:spcPct val="20000"/>
              </a:spcBef>
              <a:buClr>
                <a:srgbClr val="000000"/>
              </a:buClr>
              <a:buFont typeface="Wingdings" charset="0"/>
              <a:buChar char="Ø"/>
              <a:defRPr/>
            </a:pPr>
            <a:r>
              <a:rPr lang="en-US" altLang="zh-CN" kern="0" dirty="0" smtClean="0">
                <a:solidFill>
                  <a:srgbClr val="000000"/>
                </a:solidFill>
                <a:latin typeface="Times New Roman" pitchFamily="18" charset="0"/>
                <a:sym typeface="Wingdings" pitchFamily="2" charset="2"/>
              </a:rPr>
              <a:t>Larger coverage area</a:t>
            </a:r>
          </a:p>
          <a:p>
            <a:pPr marL="1257300" lvl="2" indent="-342900" eaLnBrk="1" hangingPunct="1">
              <a:spcBef>
                <a:spcPct val="20000"/>
              </a:spcBef>
              <a:buClr>
                <a:srgbClr val="000000"/>
              </a:buClr>
              <a:buFont typeface="Wingdings" charset="0"/>
              <a:buChar char="Ø"/>
              <a:defRPr/>
            </a:pPr>
            <a:r>
              <a:rPr lang="en-US" altLang="zh-CN" kern="0" dirty="0" smtClean="0">
                <a:solidFill>
                  <a:srgbClr val="000000"/>
                </a:solidFill>
                <a:latin typeface="Times New Roman" pitchFamily="18" charset="0"/>
                <a:sym typeface="Wingdings" pitchFamily="2" charset="2"/>
              </a:rPr>
              <a:t>Control signaling service</a:t>
            </a:r>
          </a:p>
          <a:p>
            <a:pPr marL="800100" lvl="1" indent="-342900" eaLnBrk="1" hangingPunct="1">
              <a:spcBef>
                <a:spcPct val="20000"/>
              </a:spcBef>
              <a:buClr>
                <a:srgbClr val="000000"/>
              </a:buClr>
              <a:buFont typeface="Wingdings" charset="0"/>
              <a:buChar char="n"/>
              <a:defRPr/>
            </a:pPr>
            <a:r>
              <a:rPr lang="en-US" altLang="zh-CN" b="1" kern="0" dirty="0" smtClean="0">
                <a:solidFill>
                  <a:srgbClr val="FF0000"/>
                </a:solidFill>
                <a:latin typeface="Times New Roman" pitchFamily="18" charset="0"/>
                <a:sym typeface="Wingdings" pitchFamily="2" charset="2"/>
              </a:rPr>
              <a:t>High-frequency (</a:t>
            </a:r>
            <a:r>
              <a:rPr lang="en-US" altLang="zh-CN" b="1" kern="0" dirty="0" err="1" smtClean="0">
                <a:solidFill>
                  <a:srgbClr val="FF0000"/>
                </a:solidFill>
                <a:latin typeface="Times New Roman" pitchFamily="18" charset="0"/>
                <a:sym typeface="Wingdings" pitchFamily="2" charset="2"/>
              </a:rPr>
              <a:t>mmWave</a:t>
            </a:r>
            <a:r>
              <a:rPr lang="en-US" altLang="zh-CN" b="1" kern="0" dirty="0" smtClean="0">
                <a:solidFill>
                  <a:srgbClr val="FF0000"/>
                </a:solidFill>
                <a:latin typeface="Times New Roman" pitchFamily="18" charset="0"/>
                <a:sym typeface="Wingdings" pitchFamily="2" charset="2"/>
              </a:rPr>
              <a:t>) band</a:t>
            </a:r>
          </a:p>
          <a:p>
            <a:pPr marL="1257300" lvl="2" indent="-342900" eaLnBrk="1" hangingPunct="1">
              <a:spcBef>
                <a:spcPct val="20000"/>
              </a:spcBef>
              <a:buClr>
                <a:srgbClr val="000000"/>
              </a:buClr>
              <a:buFont typeface="Wingdings" charset="0"/>
              <a:buChar char="Ø"/>
              <a:defRPr/>
            </a:pPr>
            <a:r>
              <a:rPr lang="en-US" altLang="zh-CN" kern="0" dirty="0" smtClean="0">
                <a:solidFill>
                  <a:srgbClr val="000000"/>
                </a:solidFill>
                <a:latin typeface="Times New Roman" pitchFamily="18" charset="0"/>
                <a:sym typeface="Wingdings" pitchFamily="2" charset="2"/>
              </a:rPr>
              <a:t>Data plane</a:t>
            </a:r>
          </a:p>
          <a:p>
            <a:pPr marL="1257300" lvl="2" indent="-342900" eaLnBrk="1" hangingPunct="1">
              <a:spcBef>
                <a:spcPct val="20000"/>
              </a:spcBef>
              <a:buClr>
                <a:srgbClr val="000000"/>
              </a:buClr>
              <a:buFont typeface="Wingdings" charset="0"/>
              <a:buChar char="Ø"/>
              <a:defRPr/>
            </a:pPr>
            <a:r>
              <a:rPr lang="en-US" altLang="zh-CN" kern="0" dirty="0" smtClean="0">
                <a:solidFill>
                  <a:srgbClr val="000000"/>
                </a:solidFill>
                <a:latin typeface="Times New Roman" pitchFamily="18" charset="0"/>
                <a:sym typeface="Wingdings" pitchFamily="2" charset="2"/>
              </a:rPr>
              <a:t>Small cell</a:t>
            </a:r>
          </a:p>
          <a:p>
            <a:pPr marL="1257300" lvl="2" indent="-342900" eaLnBrk="1" hangingPunct="1">
              <a:spcBef>
                <a:spcPct val="20000"/>
              </a:spcBef>
              <a:buClr>
                <a:srgbClr val="000000"/>
              </a:buClr>
              <a:buFont typeface="Wingdings" charset="0"/>
              <a:buChar char="Ø"/>
              <a:defRPr/>
            </a:pPr>
            <a:r>
              <a:rPr lang="en-US" altLang="zh-CN" b="1" kern="0" dirty="0" smtClean="0">
                <a:solidFill>
                  <a:srgbClr val="0070C0"/>
                </a:solidFill>
                <a:latin typeface="Times New Roman" pitchFamily="18" charset="0"/>
                <a:sym typeface="Wingdings" pitchFamily="2" charset="2"/>
              </a:rPr>
              <a:t>Access and backhaul</a:t>
            </a:r>
          </a:p>
          <a:p>
            <a:pPr lvl="1" indent="0" eaLnBrk="1" hangingPunct="1">
              <a:spcBef>
                <a:spcPct val="20000"/>
              </a:spcBef>
              <a:buClr>
                <a:srgbClr val="000000"/>
              </a:buClr>
              <a:buFont typeface="Wingdings" charset="0"/>
              <a:buNone/>
              <a:defRPr/>
            </a:pPr>
            <a:endParaRPr lang="en-US" altLang="zh-CN" sz="2000" b="1" kern="0" dirty="0" smtClean="0">
              <a:solidFill>
                <a:srgbClr val="0070C0"/>
              </a:solidFill>
              <a:latin typeface="Times New Roman" pitchFamily="18" charset="0"/>
              <a:sym typeface="Wingdings" pitchFamily="2" charset="2"/>
            </a:endParaRPr>
          </a:p>
          <a:p>
            <a:pPr marL="1257300" lvl="2" indent="-342900" eaLnBrk="1" hangingPunct="1">
              <a:spcBef>
                <a:spcPct val="20000"/>
              </a:spcBef>
              <a:buClr>
                <a:srgbClr val="000000"/>
              </a:buClr>
              <a:buFont typeface="Wingdings" charset="0"/>
              <a:buChar char="Ø"/>
              <a:defRPr/>
            </a:pPr>
            <a:endParaRPr lang="en-US" altLang="zh-CN" sz="2000" kern="0" dirty="0" smtClean="0">
              <a:solidFill>
                <a:srgbClr val="000000"/>
              </a:solidFill>
              <a:latin typeface="Times New Roman" pitchFamily="18" charset="0"/>
              <a:sym typeface="Wingdings" pitchFamily="2" charset="2"/>
            </a:endParaRPr>
          </a:p>
          <a:p>
            <a:r>
              <a:rPr lang="en-US" altLang="zh-CN" sz="2000" kern="0" dirty="0" smtClean="0">
                <a:solidFill>
                  <a:srgbClr val="000000"/>
                </a:solidFill>
                <a:latin typeface="Times New Roman" pitchFamily="18" charset="0"/>
                <a:sym typeface="Wingdings" pitchFamily="2" charset="2"/>
              </a:rPr>
              <a:t> </a:t>
            </a:r>
            <a:endParaRPr lang="en-US" altLang="zh-CN" sz="2000" kern="0" dirty="0">
              <a:solidFill>
                <a:srgbClr val="000000"/>
              </a:solidFill>
              <a:latin typeface="Times New Roman" pitchFamily="18" charset="0"/>
              <a:sym typeface="Wingdings" pitchFamily="2" charset="2"/>
            </a:endParaRPr>
          </a:p>
          <a:p>
            <a:pPr marL="342900" indent="-342900" eaLnBrk="1" hangingPunct="1">
              <a:spcBef>
                <a:spcPct val="20000"/>
              </a:spcBef>
              <a:buClr>
                <a:srgbClr val="000000"/>
              </a:buClr>
              <a:buFont typeface="Wingdings" pitchFamily="2" charset="2"/>
              <a:buChar char="l"/>
              <a:defRPr/>
            </a:pPr>
            <a:endParaRPr lang="en-US" altLang="zh-CN" b="1" kern="0" dirty="0">
              <a:solidFill>
                <a:srgbClr val="000000"/>
              </a:solidFill>
              <a:latin typeface="Times New Roman" pitchFamily="18" charset="0"/>
              <a:sym typeface="Wingdings" pitchFamily="2" charset="2"/>
            </a:endParaRPr>
          </a:p>
          <a:p>
            <a:pPr marL="342900" indent="-342900" eaLnBrk="1" hangingPunct="1">
              <a:spcBef>
                <a:spcPct val="20000"/>
              </a:spcBef>
              <a:buClr>
                <a:srgbClr val="000000"/>
              </a:buClr>
              <a:buFont typeface="Wingdings" pitchFamily="2" charset="2"/>
              <a:buChar char="l"/>
              <a:defRPr/>
            </a:pPr>
            <a:endParaRPr lang="en-US" altLang="zh-CN" sz="900" b="1" kern="0" dirty="0">
              <a:solidFill>
                <a:srgbClr val="000000"/>
              </a:solidFill>
              <a:latin typeface="Times New Roman" pitchFamily="18" charset="0"/>
              <a:sym typeface="Wingdings" pitchFamily="2" charset="2"/>
            </a:endParaRPr>
          </a:p>
          <a:p>
            <a:pPr marL="742950" lvl="1" indent="-285750" eaLnBrk="1" hangingPunct="1">
              <a:spcBef>
                <a:spcPct val="20000"/>
              </a:spcBef>
              <a:buClr>
                <a:srgbClr val="000000"/>
              </a:buClr>
              <a:defRPr/>
            </a:pPr>
            <a:endParaRPr lang="zh-CN" altLang="en-US" sz="3600" kern="0" dirty="0">
              <a:solidFill>
                <a:srgbClr val="000000"/>
              </a:solidFill>
              <a:latin typeface="Times New Roman" pitchFamily="18" charset="0"/>
            </a:endParaRPr>
          </a:p>
        </p:txBody>
      </p:sp>
      <p:graphicFrame>
        <p:nvGraphicFramePr>
          <p:cNvPr id="20" name="内容占位符 19"/>
          <p:cNvGraphicFramePr>
            <a:graphicFrameLocks noGrp="1"/>
          </p:cNvGraphicFramePr>
          <p:nvPr>
            <p:ph idx="1"/>
            <p:extLst>
              <p:ext uri="{D42A27DB-BD31-4B8C-83A1-F6EECF244321}">
                <p14:modId xmlns:p14="http://schemas.microsoft.com/office/powerpoint/2010/main" val="1876327850"/>
              </p:ext>
            </p:extLst>
          </p:nvPr>
        </p:nvGraphicFramePr>
        <p:xfrm>
          <a:off x="4497070" y="2146617"/>
          <a:ext cx="5027930" cy="3644583"/>
        </p:xfrm>
        <a:graphic>
          <a:graphicData uri="http://schemas.openxmlformats.org/presentationml/2006/ole">
            <mc:AlternateContent xmlns:mc="http://schemas.openxmlformats.org/markup-compatibility/2006">
              <mc:Choice xmlns:v="urn:schemas-microsoft-com:vml" Requires="v">
                <p:oleObj spid="_x0000_s2102" r:id="rId4" imgW="7150100" imgH="5524500" progId="Visio.Drawing.11">
                  <p:embed/>
                </p:oleObj>
              </mc:Choice>
              <mc:Fallback>
                <p:oleObj r:id="rId4" imgW="7150100" imgH="5524500" progId="Visio.Drawing.11">
                  <p:embed/>
                  <p:pic>
                    <p:nvPicPr>
                      <p:cNvPr id="0" name="图片 20"/>
                      <p:cNvPicPr/>
                      <p:nvPr/>
                    </p:nvPicPr>
                    <p:blipFill>
                      <a:blip r:embed="rId5"/>
                      <a:stretch>
                        <a:fillRect/>
                      </a:stretch>
                    </p:blipFill>
                    <p:spPr>
                      <a:xfrm>
                        <a:off x="4497070" y="2146617"/>
                        <a:ext cx="5027930" cy="3644583"/>
                      </a:xfrm>
                      <a:prstGeom prst="rect">
                        <a:avLst/>
                      </a:prstGeom>
                    </p:spPr>
                  </p:pic>
                </p:oleObj>
              </mc:Fallback>
            </mc:AlternateContent>
          </a:graphicData>
        </a:graphic>
      </p:graphicFrame>
      <p:sp>
        <p:nvSpPr>
          <p:cNvPr id="6" name="TextBox 18"/>
          <p:cNvSpPr txBox="1">
            <a:spLocks noChangeArrowheads="1"/>
          </p:cNvSpPr>
          <p:nvPr/>
        </p:nvSpPr>
        <p:spPr bwMode="auto">
          <a:xfrm>
            <a:off x="138731" y="6185067"/>
            <a:ext cx="8946515" cy="276999"/>
          </a:xfrm>
          <a:prstGeom prst="rect">
            <a:avLst/>
          </a:prstGeom>
          <a:noFill/>
          <a:ln w="12700">
            <a:noFill/>
            <a:miter lim="800000"/>
          </a:ln>
        </p:spPr>
        <p:txBody>
          <a:bodyPr wrap="square">
            <a:spAutoFit/>
          </a:bodyPr>
          <a:lstStyle/>
          <a:p>
            <a:pPr indent="-457200" algn="just">
              <a:buFont typeface="Arial" pitchFamily="34" charset="0"/>
              <a:buNone/>
            </a:pPr>
            <a:r>
              <a:rPr lang="en-US" altLang="zh-CN" sz="1200" dirty="0" err="1" smtClean="0">
                <a:solidFill>
                  <a:srgbClr val="000000"/>
                </a:solidFill>
                <a:latin typeface="Times New Roman" pitchFamily="18" charset="0"/>
              </a:rPr>
              <a:t>[</a:t>
            </a:r>
            <a:r>
              <a:rPr lang="en-US" altLang="zh-CN" sz="1200" dirty="0" err="1" smtClean="0">
                <a:solidFill>
                  <a:srgbClr val="000000"/>
                </a:solidFill>
                <a:latin typeface="Times New Roman" pitchFamily="18" charset="0"/>
                <a:sym typeface="+mn-ea"/>
              </a:rPr>
              <a:t>Swindle'14</a:t>
            </a:r>
            <a:r>
              <a:rPr lang="en-US" altLang="zh-CN" sz="1200" dirty="0" err="1" smtClean="0">
                <a:solidFill>
                  <a:srgbClr val="000000"/>
                </a:solidFill>
                <a:latin typeface="Times New Roman" pitchFamily="18" charset="0"/>
              </a:rPr>
              <a:t>] A. L. Swindlehurst</a:t>
            </a:r>
            <a:r>
              <a:rPr lang="en-US" altLang="zh-CN" sz="1200" dirty="0" smtClean="0">
                <a:solidFill>
                  <a:srgbClr val="000000"/>
                </a:solidFill>
                <a:latin typeface="Times New Roman" pitchFamily="18" charset="0"/>
              </a:rPr>
              <a:t>, et al., “Millimeter-wave massive MIMO: The next wireless revolution?” </a:t>
            </a:r>
            <a:r>
              <a:rPr lang="en-US" altLang="zh-CN" sz="1200" i="1" dirty="0" smtClean="0">
                <a:solidFill>
                  <a:srgbClr val="000000"/>
                </a:solidFill>
                <a:latin typeface="Times New Roman" pitchFamily="18" charset="0"/>
              </a:rPr>
              <a:t>IEEE </a:t>
            </a:r>
            <a:r>
              <a:rPr lang="en-US" altLang="zh-CN" sz="1200" i="1" dirty="0" err="1" smtClean="0">
                <a:solidFill>
                  <a:srgbClr val="000000"/>
                </a:solidFill>
                <a:latin typeface="Times New Roman" pitchFamily="18" charset="0"/>
              </a:rPr>
              <a:t>Commun</a:t>
            </a:r>
            <a:r>
              <a:rPr lang="en-US" altLang="zh-CN" sz="1200" i="1" dirty="0" smtClean="0">
                <a:solidFill>
                  <a:srgbClr val="000000"/>
                </a:solidFill>
                <a:latin typeface="Times New Roman" pitchFamily="18" charset="0"/>
              </a:rPr>
              <a:t>. Mag</a:t>
            </a:r>
            <a:r>
              <a:rPr lang="en-US" altLang="zh-CN" sz="1200" dirty="0" smtClean="0">
                <a:solidFill>
                  <a:srgbClr val="000000"/>
                </a:solidFill>
                <a:latin typeface="Times New Roman" pitchFamily="18" charset="0"/>
              </a:rPr>
              <a:t>., Sep. 2014.</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smtClean="0">
                <a:latin typeface="Times New Roman" pitchFamily="18" charset="0"/>
              </a:rPr>
              <a:t>Technical Background</a:t>
            </a:r>
          </a:p>
        </p:txBody>
      </p:sp>
      <p:sp>
        <p:nvSpPr>
          <p:cNvPr id="26" name="Rectangle 3"/>
          <p:cNvSpPr txBox="1">
            <a:spLocks noChangeArrowheads="1"/>
          </p:cNvSpPr>
          <p:nvPr/>
        </p:nvSpPr>
        <p:spPr bwMode="auto">
          <a:xfrm>
            <a:off x="69850" y="1219200"/>
            <a:ext cx="8921750" cy="4653290"/>
          </a:xfrm>
          <a:prstGeom prst="rect">
            <a:avLst/>
          </a:prstGeom>
          <a:noFill/>
          <a:ln w="9525">
            <a:noFill/>
            <a:miter lim="800000"/>
          </a:ln>
        </p:spPr>
        <p:txBody>
          <a:bodyPr/>
          <a:lstStyle/>
          <a:p>
            <a:pPr marL="342900" indent="-342900" eaLnBrk="1" hangingPunct="1">
              <a:spcBef>
                <a:spcPct val="20000"/>
              </a:spcBef>
              <a:buClr>
                <a:srgbClr val="000000"/>
              </a:buClr>
              <a:buFont typeface="Wingdings" pitchFamily="2" charset="2"/>
              <a:buChar char="l"/>
              <a:defRPr/>
            </a:pPr>
            <a:r>
              <a:rPr lang="en-US" altLang="zh-CN" sz="2800" b="1" kern="0" dirty="0" smtClean="0">
                <a:solidFill>
                  <a:srgbClr val="000000"/>
                </a:solidFill>
                <a:latin typeface="Times New Roman" pitchFamily="18" charset="0"/>
                <a:sym typeface="Wingdings" pitchFamily="2" charset="2"/>
              </a:rPr>
              <a:t>Challenging channel estimation </a:t>
            </a:r>
            <a:r>
              <a:rPr lang="en-US" altLang="zh-CN" sz="2800" dirty="0" smtClean="0">
                <a:solidFill>
                  <a:srgbClr val="000000"/>
                </a:solidFill>
                <a:latin typeface="Times New Roman" pitchFamily="18" charset="0"/>
                <a:sym typeface="+mn-ea"/>
              </a:rPr>
              <a:t>[Ayach’14, Gao’15] </a:t>
            </a:r>
            <a:r>
              <a:rPr lang="en-US" altLang="zh-CN" sz="2800" b="1" kern="0" dirty="0" smtClean="0">
                <a:solidFill>
                  <a:srgbClr val="000000"/>
                </a:solidFill>
                <a:latin typeface="Times New Roman" pitchFamily="18" charset="0"/>
                <a:sym typeface="Wingdings" pitchFamily="2" charset="2"/>
              </a:rPr>
              <a:t> </a:t>
            </a:r>
          </a:p>
          <a:p>
            <a:pPr marL="800100" lvl="1" indent="-342900" eaLnBrk="1" hangingPunct="1">
              <a:spcBef>
                <a:spcPct val="20000"/>
              </a:spcBef>
              <a:buClr>
                <a:srgbClr val="000000"/>
              </a:buClr>
              <a:buFont typeface="Wingdings" charset="0"/>
              <a:buChar char="n"/>
              <a:defRPr/>
            </a:pPr>
            <a:r>
              <a:rPr lang="en-US" altLang="zh-CN" kern="0" dirty="0" smtClean="0">
                <a:solidFill>
                  <a:srgbClr val="000000"/>
                </a:solidFill>
                <a:latin typeface="Times New Roman" pitchFamily="18" charset="0"/>
                <a:sym typeface="Wingdings" pitchFamily="2" charset="2"/>
              </a:rPr>
              <a:t>H</a:t>
            </a:r>
            <a:r>
              <a:rPr lang="en-US" altLang="zh-CN" kern="0" dirty="0" smtClean="0">
                <a:solidFill>
                  <a:srgbClr val="000000"/>
                </a:solidFill>
                <a:latin typeface="Times New Roman" pitchFamily="18" charset="0"/>
              </a:rPr>
              <a:t>ybrid </a:t>
            </a:r>
            <a:r>
              <a:rPr lang="en-US" altLang="zh-CN" kern="0" dirty="0">
                <a:solidFill>
                  <a:srgbClr val="000000"/>
                </a:solidFill>
                <a:latin typeface="Times New Roman" pitchFamily="18" charset="0"/>
              </a:rPr>
              <a:t>precoding structure </a:t>
            </a:r>
            <a:endParaRPr lang="en-US" altLang="zh-CN" kern="0" dirty="0">
              <a:solidFill>
                <a:srgbClr val="000000"/>
              </a:solidFill>
              <a:latin typeface="Times New Roman" pitchFamily="18" charset="0"/>
              <a:sym typeface="Wingdings" pitchFamily="2" charset="2"/>
            </a:endParaRPr>
          </a:p>
          <a:p>
            <a:pPr marL="1257300" lvl="2" indent="-342900" eaLnBrk="1" hangingPunct="1">
              <a:spcBef>
                <a:spcPct val="20000"/>
              </a:spcBef>
              <a:buClr>
                <a:srgbClr val="000000"/>
              </a:buClr>
              <a:buFont typeface="Wingdings" charset="0"/>
              <a:buChar char="Ø"/>
              <a:defRPr/>
            </a:pPr>
            <a:r>
              <a:rPr lang="en-US" altLang="zh-CN" sz="2000" kern="0" dirty="0" smtClean="0">
                <a:solidFill>
                  <a:srgbClr val="000000"/>
                </a:solidFill>
                <a:latin typeface="Times New Roman" pitchFamily="18" charset="0"/>
                <a:sym typeface="Wingdings" pitchFamily="2" charset="2"/>
              </a:rPr>
              <a:t>Reduced RF chains</a:t>
            </a:r>
          </a:p>
          <a:p>
            <a:pPr marL="1257300" lvl="2" indent="-342900" eaLnBrk="1" hangingPunct="1">
              <a:spcBef>
                <a:spcPct val="20000"/>
              </a:spcBef>
              <a:buClr>
                <a:srgbClr val="000000"/>
              </a:buClr>
              <a:buFont typeface="Wingdings" charset="0"/>
              <a:buChar char="Ø"/>
              <a:defRPr/>
            </a:pPr>
            <a:r>
              <a:rPr lang="en-US" altLang="zh-CN" sz="2000" kern="0" dirty="0" smtClean="0">
                <a:solidFill>
                  <a:srgbClr val="000000"/>
                </a:solidFill>
                <a:latin typeface="Times New Roman" pitchFamily="18" charset="0"/>
                <a:sym typeface="Wingdings" pitchFamily="2" charset="2"/>
              </a:rPr>
              <a:t>Low </a:t>
            </a:r>
            <a:r>
              <a:rPr lang="en-US" altLang="zh-CN" sz="2000" kern="0" dirty="0">
                <a:solidFill>
                  <a:srgbClr val="000000"/>
                </a:solidFill>
                <a:latin typeface="Times New Roman" pitchFamily="18" charset="0"/>
              </a:rPr>
              <a:t>hardware cost and power consumption</a:t>
            </a:r>
            <a:endParaRPr lang="en-US" altLang="zh-CN" sz="2000" kern="0" dirty="0">
              <a:solidFill>
                <a:srgbClr val="000000"/>
              </a:solidFill>
              <a:latin typeface="Times New Roman" pitchFamily="18" charset="0"/>
              <a:sym typeface="Wingdings" pitchFamily="2" charset="2"/>
            </a:endParaRPr>
          </a:p>
          <a:p>
            <a:pPr marL="800100" lvl="1" indent="-342900" algn="l" eaLnBrk="1" hangingPunct="1">
              <a:spcBef>
                <a:spcPct val="20000"/>
              </a:spcBef>
              <a:buClr>
                <a:srgbClr val="000000"/>
              </a:buClr>
              <a:buFont typeface="Wingdings" charset="0"/>
              <a:buChar char="n"/>
              <a:defRPr/>
            </a:pPr>
            <a:r>
              <a:rPr lang="en-US" altLang="zh-CN" b="1" kern="0" dirty="0" smtClean="0">
                <a:solidFill>
                  <a:srgbClr val="FF0000"/>
                </a:solidFill>
                <a:latin typeface="Times New Roman" pitchFamily="18" charset="0"/>
                <a:sym typeface="Wingdings" pitchFamily="2" charset="2"/>
              </a:rPr>
              <a:t>High </a:t>
            </a:r>
            <a:r>
              <a:rPr lang="en-US" altLang="zh-CN" kern="0" dirty="0" smtClean="0">
                <a:solidFill>
                  <a:srgbClr val="000000"/>
                </a:solidFill>
                <a:latin typeface="Times New Roman" pitchFamily="18" charset="0"/>
                <a:sym typeface="Wingdings" pitchFamily="2" charset="2"/>
              </a:rPr>
              <a:t>pilot overhead</a:t>
            </a:r>
          </a:p>
          <a:p>
            <a:pPr marL="1257300" lvl="2" indent="-342900" eaLnBrk="1" hangingPunct="1">
              <a:spcBef>
                <a:spcPct val="20000"/>
              </a:spcBef>
              <a:buClr>
                <a:srgbClr val="000000"/>
              </a:buClr>
              <a:buFont typeface="Wingdings" charset="0"/>
              <a:buChar char="Ø"/>
              <a:defRPr/>
            </a:pPr>
            <a:r>
              <a:rPr lang="en-US" altLang="zh-CN" sz="2000" b="1" kern="0" dirty="0">
                <a:solidFill>
                  <a:srgbClr val="0070C0"/>
                </a:solidFill>
                <a:latin typeface="Times New Roman" pitchFamily="18" charset="0"/>
                <a:sym typeface="Wingdings" pitchFamily="2" charset="2"/>
              </a:rPr>
              <a:t>High-dimensional</a:t>
            </a:r>
            <a:r>
              <a:rPr lang="en-US" altLang="zh-CN" sz="2000" kern="0" dirty="0">
                <a:solidFill>
                  <a:srgbClr val="000000"/>
                </a:solidFill>
                <a:latin typeface="Times New Roman" pitchFamily="18" charset="0"/>
                <a:sym typeface="Wingdings" pitchFamily="2" charset="2"/>
              </a:rPr>
              <a:t> </a:t>
            </a:r>
            <a:r>
              <a:rPr lang="en-US" altLang="zh-CN" sz="2000" kern="0" dirty="0" smtClean="0">
                <a:solidFill>
                  <a:srgbClr val="000000"/>
                </a:solidFill>
                <a:latin typeface="Times New Roman" pitchFamily="18" charset="0"/>
                <a:sym typeface="Wingdings" pitchFamily="2" charset="2"/>
              </a:rPr>
              <a:t>channels</a:t>
            </a:r>
            <a:endParaRPr lang="en-US" altLang="zh-CN" sz="2000" kern="0" dirty="0">
              <a:solidFill>
                <a:srgbClr val="000000"/>
              </a:solidFill>
              <a:latin typeface="Times New Roman" pitchFamily="18" charset="0"/>
              <a:sym typeface="Wingdings" pitchFamily="2" charset="2"/>
            </a:endParaRPr>
          </a:p>
          <a:p>
            <a:pPr marL="1257300" lvl="2" indent="-342900" eaLnBrk="1" hangingPunct="1">
              <a:spcBef>
                <a:spcPct val="20000"/>
              </a:spcBef>
              <a:buClr>
                <a:srgbClr val="000000"/>
              </a:buClr>
              <a:buFont typeface="Wingdings" charset="0"/>
              <a:buChar char="Ø"/>
              <a:defRPr/>
            </a:pPr>
            <a:r>
              <a:rPr lang="en-US" altLang="zh-CN" sz="2000" b="1" kern="0" dirty="0">
                <a:solidFill>
                  <a:srgbClr val="0070C0"/>
                </a:solidFill>
                <a:latin typeface="Times New Roman" pitchFamily="18" charset="0"/>
                <a:sym typeface="Wingdings" pitchFamily="2" charset="2"/>
              </a:rPr>
              <a:t>Limited</a:t>
            </a:r>
            <a:r>
              <a:rPr lang="en-US" altLang="zh-CN" sz="2000" kern="0" dirty="0">
                <a:solidFill>
                  <a:srgbClr val="000000"/>
                </a:solidFill>
                <a:latin typeface="Times New Roman" pitchFamily="18" charset="0"/>
                <a:sym typeface="Wingdings" pitchFamily="2" charset="2"/>
              </a:rPr>
              <a:t> </a:t>
            </a:r>
            <a:r>
              <a:rPr lang="en-US" altLang="zh-CN" sz="2000" kern="0" dirty="0" smtClean="0">
                <a:solidFill>
                  <a:srgbClr val="000000"/>
                </a:solidFill>
                <a:latin typeface="Times New Roman" pitchFamily="18" charset="0"/>
                <a:sym typeface="Wingdings" pitchFamily="2" charset="2"/>
              </a:rPr>
              <a:t>observation</a:t>
            </a:r>
            <a:endParaRPr lang="en-US" altLang="zh-CN" sz="2000" b="1" kern="0" dirty="0" smtClean="0">
              <a:solidFill>
                <a:srgbClr val="0070C0"/>
              </a:solidFill>
              <a:latin typeface="Times New Roman" pitchFamily="18" charset="0"/>
              <a:sym typeface="Wingdings" pitchFamily="2" charset="2"/>
            </a:endParaRPr>
          </a:p>
          <a:p>
            <a:pPr lvl="2" eaLnBrk="1" hangingPunct="1">
              <a:spcBef>
                <a:spcPct val="20000"/>
              </a:spcBef>
              <a:buClr>
                <a:srgbClr val="000000"/>
              </a:buClr>
              <a:defRPr/>
            </a:pPr>
            <a:endParaRPr lang="en-US" altLang="zh-CN" sz="2000" b="1" kern="0" dirty="0" smtClean="0">
              <a:solidFill>
                <a:srgbClr val="0070C0"/>
              </a:solidFill>
              <a:latin typeface="Times New Roman" pitchFamily="18" charset="0"/>
              <a:sym typeface="Wingdings" pitchFamily="2" charset="2"/>
            </a:endParaRPr>
          </a:p>
        </p:txBody>
      </p:sp>
      <p:sp>
        <p:nvSpPr>
          <p:cNvPr id="9" name="TextBox 18"/>
          <p:cNvSpPr txBox="1">
            <a:spLocks noChangeArrowheads="1"/>
          </p:cNvSpPr>
          <p:nvPr/>
        </p:nvSpPr>
        <p:spPr bwMode="auto">
          <a:xfrm>
            <a:off x="294640" y="5872490"/>
            <a:ext cx="8534400" cy="640080"/>
          </a:xfrm>
          <a:prstGeom prst="rect">
            <a:avLst/>
          </a:prstGeom>
          <a:noFill/>
          <a:ln w="9525">
            <a:solidFill>
              <a:schemeClr val="bg1"/>
            </a:solidFill>
            <a:miter lim="800000"/>
          </a:ln>
        </p:spPr>
        <p:txBody>
          <a:bodyPr wrap="square">
            <a:spAutoFit/>
          </a:bodyPr>
          <a:lstStyle/>
          <a:p>
            <a:pPr indent="-457200" algn="just"/>
            <a:r>
              <a:rPr lang="en-US" altLang="zh-CN" sz="1200" dirty="0" smtClean="0">
                <a:solidFill>
                  <a:srgbClr val="000000"/>
                </a:solidFill>
                <a:latin typeface="Times New Roman" pitchFamily="18" charset="0"/>
              </a:rPr>
              <a:t>[</a:t>
            </a:r>
            <a:r>
              <a:rPr lang="en-US" altLang="zh-CN" sz="1200" dirty="0" smtClean="0">
                <a:solidFill>
                  <a:srgbClr val="000000"/>
                </a:solidFill>
                <a:latin typeface="Times New Roman" pitchFamily="18" charset="0"/>
                <a:sym typeface="+mn-ea"/>
              </a:rPr>
              <a:t>Ayach’14</a:t>
            </a:r>
            <a:r>
              <a:rPr lang="en-US" altLang="zh-CN" sz="1200" dirty="0" smtClean="0">
                <a:solidFill>
                  <a:srgbClr val="000000"/>
                </a:solidFill>
                <a:latin typeface="Times New Roman" pitchFamily="18" charset="0"/>
              </a:rPr>
              <a:t>] O. </a:t>
            </a:r>
            <a:r>
              <a:rPr lang="en-US" altLang="zh-CN" sz="1200" dirty="0" err="1" smtClean="0">
                <a:solidFill>
                  <a:srgbClr val="000000"/>
                </a:solidFill>
                <a:latin typeface="Times New Roman" pitchFamily="18" charset="0"/>
              </a:rPr>
              <a:t>El Ayach, et al., “Spatially sparse precoding in millimeter wave MIMO systems,” IEEE Trans. Wireless Commun., 2014.</a:t>
            </a:r>
          </a:p>
          <a:p>
            <a:pPr indent="-457200" algn="just"/>
            <a:r>
              <a:rPr lang="en-US" altLang="zh-CN" sz="1200" dirty="0" smtClean="0">
                <a:solidFill>
                  <a:srgbClr val="000000"/>
                </a:solidFill>
                <a:latin typeface="Times New Roman" pitchFamily="18" charset="0"/>
                <a:sym typeface="+mn-ea"/>
              </a:rPr>
              <a:t>[Gao’15] X. </a:t>
            </a:r>
            <a:r>
              <a:rPr lang="en-US" altLang="zh-CN" sz="1200" dirty="0" err="1" smtClean="0">
                <a:solidFill>
                  <a:srgbClr val="000000"/>
                </a:solidFill>
                <a:latin typeface="Times New Roman" pitchFamily="18" charset="0"/>
                <a:sym typeface="+mn-ea"/>
              </a:rPr>
              <a:t>Gao, et al., “Energy-efficient hybrid analog and digital precoding for mmwave MIMO systems with large antenna arrays,” IEEE J. Sel. Areas Commun., 2015.</a:t>
            </a:r>
            <a:endParaRPr lang="en-US" altLang="zh-CN" sz="1200" dirty="0" err="1" smtClean="0">
              <a:solidFill>
                <a:srgbClr val="000000"/>
              </a:solidFill>
              <a:latin typeface="Times New Roman" pitchFamily="18" charset="0"/>
            </a:endParaRPr>
          </a:p>
        </p:txBody>
      </p:sp>
      <p:graphicFrame>
        <p:nvGraphicFramePr>
          <p:cNvPr id="3" name="内容占位符 2"/>
          <p:cNvGraphicFramePr>
            <a:graphicFrameLocks noGrp="1"/>
          </p:cNvGraphicFramePr>
          <p:nvPr>
            <p:ph idx="1"/>
          </p:nvPr>
        </p:nvGraphicFramePr>
        <p:xfrm>
          <a:off x="4876800" y="3201035"/>
          <a:ext cx="4128770" cy="2534920"/>
        </p:xfrm>
        <a:graphic>
          <a:graphicData uri="http://schemas.openxmlformats.org/presentationml/2006/ole">
            <mc:AlternateContent xmlns:mc="http://schemas.openxmlformats.org/markup-compatibility/2006">
              <mc:Choice xmlns:v="urn:schemas-microsoft-com:vml" Requires="v">
                <p:oleObj spid="_x0000_s3127" name="Visio" r:id="rId4" imgW="7340600" imgH="4635500" progId="Visio.Drawing.11">
                  <p:embed/>
                </p:oleObj>
              </mc:Choice>
              <mc:Fallback>
                <p:oleObj name="Visio" r:id="rId4" imgW="7340600" imgH="4635500" progId="Visio.Drawing.11">
                  <p:embed/>
                  <p:pic>
                    <p:nvPicPr>
                      <p:cNvPr id="0" name="图片 3"/>
                      <p:cNvPicPr/>
                      <p:nvPr/>
                    </p:nvPicPr>
                    <p:blipFill>
                      <a:blip r:embed="rId5"/>
                      <a:stretch>
                        <a:fillRect/>
                      </a:stretch>
                    </p:blipFill>
                    <p:spPr>
                      <a:xfrm>
                        <a:off x="4876800" y="3201035"/>
                        <a:ext cx="4128770" cy="253492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smtClean="0">
                <a:latin typeface="Times New Roman" pitchFamily="18" charset="0"/>
              </a:rPr>
              <a:t>Technical Background</a:t>
            </a:r>
          </a:p>
        </p:txBody>
      </p:sp>
      <p:sp>
        <p:nvSpPr>
          <p:cNvPr id="26" name="Rectangle 3"/>
          <p:cNvSpPr txBox="1">
            <a:spLocks noChangeArrowheads="1"/>
          </p:cNvSpPr>
          <p:nvPr/>
        </p:nvSpPr>
        <p:spPr bwMode="auto">
          <a:xfrm>
            <a:off x="69850" y="1219835"/>
            <a:ext cx="8921750" cy="3866515"/>
          </a:xfrm>
          <a:prstGeom prst="rect">
            <a:avLst/>
          </a:prstGeom>
          <a:noFill/>
          <a:ln w="9525">
            <a:noFill/>
            <a:miter lim="800000"/>
          </a:ln>
        </p:spPr>
        <p:txBody>
          <a:bodyPr/>
          <a:lstStyle/>
          <a:p>
            <a:pPr marL="342900" indent="-342900" eaLnBrk="1" hangingPunct="1">
              <a:spcBef>
                <a:spcPct val="20000"/>
              </a:spcBef>
              <a:buClr>
                <a:srgbClr val="000000"/>
              </a:buClr>
              <a:buFont typeface="Wingdings" pitchFamily="2" charset="2"/>
              <a:buChar char="l"/>
              <a:defRPr/>
            </a:pPr>
            <a:r>
              <a:rPr lang="en-US" altLang="zh-CN" sz="2800" b="1" kern="0" dirty="0" smtClean="0">
                <a:solidFill>
                  <a:srgbClr val="000000"/>
                </a:solidFill>
                <a:latin typeface="Times New Roman" pitchFamily="18" charset="0"/>
                <a:sym typeface="Wingdings" pitchFamily="2" charset="2"/>
              </a:rPr>
              <a:t>Overview of existing schemes </a:t>
            </a:r>
          </a:p>
          <a:p>
            <a:pPr marL="800100" lvl="1" indent="-342900" algn="just" eaLnBrk="1" hangingPunct="1">
              <a:spcBef>
                <a:spcPct val="20000"/>
              </a:spcBef>
              <a:buClr>
                <a:srgbClr val="000000"/>
              </a:buClr>
              <a:buFont typeface="Wingdings" charset="0"/>
              <a:buChar char="n"/>
              <a:defRPr/>
            </a:pPr>
            <a:r>
              <a:rPr lang="en-US" altLang="zh-CN" b="1" kern="0" dirty="0" smtClean="0">
                <a:solidFill>
                  <a:srgbClr val="00B050"/>
                </a:solidFill>
                <a:latin typeface="Times New Roman" pitchFamily="18" charset="0"/>
                <a:sym typeface="Wingdings" pitchFamily="2" charset="2"/>
              </a:rPr>
              <a:t>Multilevel codebook</a:t>
            </a:r>
            <a:r>
              <a:rPr lang="en-US" altLang="zh-CN" kern="0" dirty="0" smtClean="0">
                <a:solidFill>
                  <a:srgbClr val="000000"/>
                </a:solidFill>
                <a:latin typeface="Times New Roman" pitchFamily="18" charset="0"/>
                <a:sym typeface="Wingdings" pitchFamily="2" charset="2"/>
              </a:rPr>
              <a:t>-based scheme [Hur’13]</a:t>
            </a:r>
          </a:p>
          <a:p>
            <a:pPr marL="1257300" lvl="2" indent="-342900" algn="just" eaLnBrk="1" hangingPunct="1">
              <a:spcBef>
                <a:spcPct val="20000"/>
              </a:spcBef>
              <a:buClr>
                <a:srgbClr val="000000"/>
              </a:buClr>
              <a:buFont typeface="Wingdings" charset="0"/>
              <a:buChar char="Ø"/>
              <a:defRPr/>
            </a:pPr>
            <a:r>
              <a:rPr lang="en-US" altLang="zh-CN" kern="0" dirty="0" smtClean="0">
                <a:solidFill>
                  <a:srgbClr val="000000"/>
                </a:solidFill>
                <a:latin typeface="Times New Roman" pitchFamily="18" charset="0"/>
                <a:sym typeface="Wingdings" pitchFamily="2" charset="2"/>
              </a:rPr>
              <a:t>Limited to</a:t>
            </a:r>
            <a:r>
              <a:rPr lang="en-US" altLang="zh-CN" b="1" kern="0" dirty="0" smtClean="0">
                <a:solidFill>
                  <a:srgbClr val="000000"/>
                </a:solidFill>
                <a:latin typeface="Times New Roman" pitchFamily="18" charset="0"/>
                <a:sym typeface="Wingdings" pitchFamily="2" charset="2"/>
              </a:rPr>
              <a:t> </a:t>
            </a:r>
            <a:r>
              <a:rPr lang="en-US" altLang="zh-CN" b="1" kern="0" dirty="0" smtClean="0">
                <a:solidFill>
                  <a:srgbClr val="FF0000"/>
                </a:solidFill>
                <a:latin typeface="Times New Roman" pitchFamily="18" charset="0"/>
                <a:sym typeface="Wingdings" pitchFamily="2" charset="2"/>
              </a:rPr>
              <a:t>single stream transmission</a:t>
            </a:r>
          </a:p>
          <a:p>
            <a:pPr marL="800100" lvl="1" indent="-342900" algn="just" eaLnBrk="1" hangingPunct="1">
              <a:spcBef>
                <a:spcPct val="20000"/>
              </a:spcBef>
              <a:buClr>
                <a:srgbClr val="000000"/>
              </a:buClr>
              <a:buFont typeface="Wingdings" charset="0"/>
              <a:buChar char="n"/>
              <a:defRPr/>
            </a:pPr>
            <a:r>
              <a:rPr lang="en-US" altLang="zh-CN" b="1" kern="0" dirty="0" smtClean="0">
                <a:solidFill>
                  <a:srgbClr val="00B050"/>
                </a:solidFill>
                <a:latin typeface="Times New Roman" pitchFamily="18" charset="0"/>
                <a:sym typeface="Wingdings" pitchFamily="2" charset="2"/>
              </a:rPr>
              <a:t>Reference signal design </a:t>
            </a:r>
            <a:r>
              <a:rPr lang="en-US" altLang="zh-CN" kern="0" dirty="0" smtClean="0">
                <a:solidFill>
                  <a:srgbClr val="000000"/>
                </a:solidFill>
                <a:latin typeface="Times New Roman" pitchFamily="18" charset="0"/>
                <a:sym typeface="Wingdings" pitchFamily="2" charset="2"/>
              </a:rPr>
              <a:t>for channel estimation [</a:t>
            </a:r>
            <a:r>
              <a:rPr lang="en-US" altLang="zh-CN" dirty="0" smtClean="0">
                <a:solidFill>
                  <a:srgbClr val="000000"/>
                </a:solidFill>
                <a:latin typeface="Times New Roman" pitchFamily="18" charset="0"/>
                <a:sym typeface="+mn-ea"/>
              </a:rPr>
              <a:t>Han’14</a:t>
            </a:r>
            <a:r>
              <a:rPr lang="en-US" altLang="zh-CN" kern="0" dirty="0" smtClean="0">
                <a:solidFill>
                  <a:srgbClr val="000000"/>
                </a:solidFill>
                <a:latin typeface="Times New Roman" pitchFamily="18" charset="0"/>
                <a:sym typeface="Wingdings" pitchFamily="2" charset="2"/>
              </a:rPr>
              <a:t>]</a:t>
            </a:r>
          </a:p>
          <a:p>
            <a:pPr marL="1257300" lvl="2" indent="-342900" algn="just" eaLnBrk="1" hangingPunct="1">
              <a:spcBef>
                <a:spcPct val="20000"/>
              </a:spcBef>
              <a:buClr>
                <a:srgbClr val="000000"/>
              </a:buClr>
              <a:buFont typeface="Wingdings" charset="0"/>
              <a:buChar char="Ø"/>
              <a:defRPr/>
            </a:pPr>
            <a:r>
              <a:rPr lang="en-US" altLang="zh-CN" kern="0" dirty="0" smtClean="0">
                <a:solidFill>
                  <a:srgbClr val="000000"/>
                </a:solidFill>
                <a:latin typeface="Times New Roman" pitchFamily="18" charset="0"/>
                <a:sym typeface="+mn-ea"/>
              </a:rPr>
              <a:t>Fail to use</a:t>
            </a:r>
            <a:r>
              <a:rPr lang="en-US" altLang="zh-CN" kern="0" dirty="0" smtClean="0">
                <a:solidFill>
                  <a:srgbClr val="FF0000"/>
                </a:solidFill>
                <a:latin typeface="Times New Roman" pitchFamily="18" charset="0"/>
                <a:sym typeface="+mn-ea"/>
              </a:rPr>
              <a:t> </a:t>
            </a:r>
            <a:r>
              <a:rPr lang="en-US" altLang="zh-CN" b="1" kern="0" dirty="0" smtClean="0">
                <a:solidFill>
                  <a:srgbClr val="FF0000"/>
                </a:solidFill>
                <a:latin typeface="Times New Roman" pitchFamily="18" charset="0"/>
                <a:sym typeface="+mn-ea"/>
              </a:rPr>
              <a:t>sparsity of channels</a:t>
            </a:r>
          </a:p>
          <a:p>
            <a:pPr marL="800100" lvl="1" indent="-342900" algn="just" eaLnBrk="1" hangingPunct="1">
              <a:spcBef>
                <a:spcPct val="20000"/>
              </a:spcBef>
              <a:buClr>
                <a:srgbClr val="000000"/>
              </a:buClr>
              <a:buFont typeface="Wingdings" charset="0"/>
              <a:buChar char="n"/>
              <a:defRPr/>
            </a:pPr>
            <a:r>
              <a:rPr lang="en-US" altLang="zh-CN" b="1" kern="0" dirty="0" smtClean="0">
                <a:solidFill>
                  <a:srgbClr val="00B050"/>
                </a:solidFill>
                <a:latin typeface="Times New Roman" pitchFamily="18" charset="0"/>
                <a:sym typeface="Wingdings" pitchFamily="2" charset="2"/>
              </a:rPr>
              <a:t>Adaptive compressive sensing (CS)</a:t>
            </a:r>
            <a:r>
              <a:rPr lang="en-US" altLang="zh-CN" kern="0" dirty="0" smtClean="0">
                <a:solidFill>
                  <a:srgbClr val="000000"/>
                </a:solidFill>
                <a:latin typeface="Times New Roman" pitchFamily="18" charset="0"/>
                <a:sym typeface="Wingdings" pitchFamily="2" charset="2"/>
              </a:rPr>
              <a:t>-based scheme [</a:t>
            </a:r>
            <a:r>
              <a:rPr lang="en-US" altLang="zh-CN" dirty="0" smtClean="0">
                <a:solidFill>
                  <a:srgbClr val="000000"/>
                </a:solidFill>
                <a:latin typeface="Times New Roman" pitchFamily="18" charset="0"/>
                <a:sym typeface="+mn-ea"/>
              </a:rPr>
              <a:t>Alkhateeb’14</a:t>
            </a:r>
            <a:r>
              <a:rPr lang="en-US" altLang="zh-CN" kern="0" dirty="0" smtClean="0">
                <a:solidFill>
                  <a:srgbClr val="000000"/>
                </a:solidFill>
                <a:latin typeface="Times New Roman" pitchFamily="18" charset="0"/>
                <a:sym typeface="Wingdings" pitchFamily="2" charset="2"/>
              </a:rPr>
              <a:t>]</a:t>
            </a:r>
          </a:p>
          <a:p>
            <a:pPr marL="1257300" lvl="2" indent="-342900" algn="just" eaLnBrk="1" hangingPunct="1">
              <a:spcBef>
                <a:spcPct val="20000"/>
              </a:spcBef>
              <a:buClr>
                <a:srgbClr val="000000"/>
              </a:buClr>
              <a:buFont typeface="Wingdings" charset="0"/>
              <a:buChar char="Ø"/>
              <a:defRPr/>
            </a:pPr>
            <a:r>
              <a:rPr lang="en-US" altLang="zh-CN" kern="0" dirty="0" smtClean="0">
                <a:solidFill>
                  <a:srgbClr val="000000"/>
                </a:solidFill>
                <a:latin typeface="Times New Roman" pitchFamily="18" charset="0"/>
              </a:rPr>
              <a:t>Limited to </a:t>
            </a:r>
            <a:r>
              <a:rPr lang="en-US" altLang="zh-CN" b="1" kern="0" dirty="0" smtClean="0">
                <a:solidFill>
                  <a:srgbClr val="FF0000"/>
                </a:solidFill>
                <a:latin typeface="Times New Roman" pitchFamily="18" charset="0"/>
              </a:rPr>
              <a:t>single cell</a:t>
            </a:r>
          </a:p>
          <a:p>
            <a:pPr marL="1257300" lvl="2" indent="-342900" eaLnBrk="1" hangingPunct="1">
              <a:spcBef>
                <a:spcPct val="20000"/>
              </a:spcBef>
              <a:buClr>
                <a:srgbClr val="000000"/>
              </a:buClr>
              <a:buFont typeface="Wingdings" charset="0"/>
              <a:buChar char="Ø"/>
              <a:defRPr/>
            </a:pPr>
            <a:endParaRPr lang="en-US" altLang="zh-CN" b="1" kern="0" dirty="0" smtClean="0">
              <a:solidFill>
                <a:srgbClr val="FF0000"/>
              </a:solidFill>
              <a:latin typeface="Times New Roman" pitchFamily="18" charset="0"/>
            </a:endParaRPr>
          </a:p>
        </p:txBody>
      </p:sp>
      <p:sp>
        <p:nvSpPr>
          <p:cNvPr id="9" name="TextBox 18"/>
          <p:cNvSpPr txBox="1">
            <a:spLocks noChangeArrowheads="1"/>
          </p:cNvSpPr>
          <p:nvPr/>
        </p:nvSpPr>
        <p:spPr bwMode="auto">
          <a:xfrm>
            <a:off x="370840" y="5300990"/>
            <a:ext cx="8534400" cy="1371600"/>
          </a:xfrm>
          <a:prstGeom prst="rect">
            <a:avLst/>
          </a:prstGeom>
          <a:noFill/>
          <a:ln w="9525">
            <a:solidFill>
              <a:schemeClr val="bg1"/>
            </a:solidFill>
            <a:miter lim="800000"/>
          </a:ln>
        </p:spPr>
        <p:txBody>
          <a:bodyPr wrap="square">
            <a:spAutoFit/>
          </a:bodyPr>
          <a:lstStyle/>
          <a:p>
            <a:pPr indent="-457200" algn="just"/>
            <a:r>
              <a:rPr lang="en-US" altLang="zh-CN" sz="1200" kern="0" dirty="0" smtClean="0">
                <a:solidFill>
                  <a:srgbClr val="000000"/>
                </a:solidFill>
                <a:latin typeface="Times New Roman" pitchFamily="18" charset="0"/>
                <a:sym typeface="Wingdings" pitchFamily="2" charset="2"/>
              </a:rPr>
              <a:t>[S. Hur'13] </a:t>
            </a:r>
            <a:r>
              <a:rPr lang="en-US" altLang="zh-CN" sz="1200" dirty="0" err="1" smtClean="0">
                <a:solidFill>
                  <a:srgbClr val="000000"/>
                </a:solidFill>
                <a:latin typeface="Times New Roman" pitchFamily="18" charset="0"/>
              </a:rPr>
              <a:t>S. Hur, et al., “Millimeter wave beamforming for wireless backhaul and access in small cell networks,” IEEE Trans. Commun., vol. 61, no. 10, pp. 4391-4403, Oct. 2013</a:t>
            </a:r>
          </a:p>
          <a:p>
            <a:pPr marL="0" lvl="1" indent="-457200" algn="just"/>
            <a:r>
              <a:rPr lang="en-US" altLang="zh-CN" sz="1200" kern="0" dirty="0" smtClean="0">
                <a:solidFill>
                  <a:srgbClr val="000000"/>
                </a:solidFill>
                <a:latin typeface="Times New Roman" pitchFamily="18" charset="0"/>
                <a:sym typeface="Wingdings" pitchFamily="2" charset="2"/>
              </a:rPr>
              <a:t>[</a:t>
            </a:r>
            <a:r>
              <a:rPr lang="en-US" altLang="zh-CN" sz="1200" dirty="0" err="1" smtClean="0">
                <a:solidFill>
                  <a:srgbClr val="000000"/>
                </a:solidFill>
                <a:latin typeface="Times New Roman" pitchFamily="18" charset="0"/>
                <a:sym typeface="+mn-ea"/>
              </a:rPr>
              <a:t>S. Han'14</a:t>
            </a:r>
            <a:r>
              <a:rPr lang="en-US" altLang="zh-CN" sz="1200" kern="0" dirty="0" smtClean="0">
                <a:solidFill>
                  <a:srgbClr val="000000"/>
                </a:solidFill>
                <a:latin typeface="Times New Roman" pitchFamily="18" charset="0"/>
                <a:sym typeface="Wingdings" pitchFamily="2" charset="2"/>
              </a:rPr>
              <a:t>] </a:t>
            </a:r>
            <a:r>
              <a:rPr lang="en-US" altLang="zh-CN" sz="1200" dirty="0" err="1" smtClean="0">
                <a:solidFill>
                  <a:srgbClr val="000000"/>
                </a:solidFill>
                <a:latin typeface="Times New Roman" pitchFamily="18" charset="0"/>
                <a:sym typeface="+mn-ea"/>
              </a:rPr>
              <a:t>S. Han, et al., “Reference signals design for hybrid analog and digital beamforming,” IEEE Commun. Lett., vol. 18, no. 7, pp. 1191-1193, Jul. 2014.</a:t>
            </a:r>
            <a:endParaRPr lang="en-US" altLang="zh-CN" sz="1200" dirty="0" err="1" smtClean="0">
              <a:solidFill>
                <a:srgbClr val="000000"/>
              </a:solidFill>
              <a:latin typeface="Times New Roman" pitchFamily="18" charset="0"/>
            </a:endParaRPr>
          </a:p>
          <a:p>
            <a:pPr marL="0" lvl="1" indent="-457200" algn="just"/>
            <a:r>
              <a:rPr lang="en-US" altLang="zh-CN" sz="1200" kern="0" dirty="0" smtClean="0">
                <a:solidFill>
                  <a:srgbClr val="000000"/>
                </a:solidFill>
                <a:latin typeface="Times New Roman" pitchFamily="18" charset="0"/>
                <a:sym typeface="Wingdings" pitchFamily="2" charset="2"/>
              </a:rPr>
              <a:t>[</a:t>
            </a:r>
            <a:r>
              <a:rPr lang="en-US" altLang="zh-CN" sz="1200" dirty="0" err="1" smtClean="0">
                <a:solidFill>
                  <a:srgbClr val="000000"/>
                </a:solidFill>
                <a:latin typeface="Times New Roman" pitchFamily="18" charset="0"/>
                <a:sym typeface="+mn-ea"/>
              </a:rPr>
              <a:t>A. Alkhateeb'14</a:t>
            </a:r>
            <a:r>
              <a:rPr lang="en-US" altLang="zh-CN" sz="1200" kern="0" dirty="0" smtClean="0">
                <a:solidFill>
                  <a:srgbClr val="000000"/>
                </a:solidFill>
                <a:latin typeface="Times New Roman" pitchFamily="18" charset="0"/>
                <a:sym typeface="Wingdings" pitchFamily="2" charset="2"/>
              </a:rPr>
              <a:t>] </a:t>
            </a:r>
            <a:r>
              <a:rPr lang="en-US" altLang="zh-CN" sz="1200" dirty="0" err="1" smtClean="0">
                <a:solidFill>
                  <a:srgbClr val="000000"/>
                </a:solidFill>
                <a:latin typeface="Times New Roman" pitchFamily="18" charset="0"/>
              </a:rPr>
              <a:t>A. Alkhateeb, </a:t>
            </a:r>
            <a:r>
              <a:rPr lang="en-US" altLang="zh-CN" sz="1200" dirty="0" err="1" smtClean="0">
                <a:solidFill>
                  <a:srgbClr val="000000"/>
                </a:solidFill>
                <a:latin typeface="Times New Roman" pitchFamily="18" charset="0"/>
                <a:sym typeface="+mn-ea"/>
              </a:rPr>
              <a:t>et al.</a:t>
            </a:r>
            <a:r>
              <a:rPr lang="en-US" altLang="zh-CN" sz="1200" dirty="0" err="1" smtClean="0">
                <a:solidFill>
                  <a:srgbClr val="000000"/>
                </a:solidFill>
                <a:latin typeface="Times New Roman" pitchFamily="18" charset="0"/>
              </a:rPr>
              <a:t>, “Channel estimation and hybrid precoding for millimeter wave cellular systems,” IEEE J. Sel. Topics Signal Process., vol. 8, no. 5, pp. 831-846, Oct. 2014.</a:t>
            </a:r>
          </a:p>
          <a:p>
            <a:pPr indent="-457200" algn="just"/>
            <a:endParaRPr lang="en-US" altLang="zh-CN" sz="1200" dirty="0" err="1" smtClean="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6"/>
          <p:cNvSpPr>
            <a:spLocks noChangeArrowheads="1"/>
          </p:cNvSpPr>
          <p:nvPr/>
        </p:nvSpPr>
        <p:spPr bwMode="gray">
          <a:xfrm>
            <a:off x="833628" y="2514600"/>
            <a:ext cx="4040187" cy="457200"/>
          </a:xfrm>
          <a:prstGeom prst="roundRect">
            <a:avLst>
              <a:gd name="adj" fmla="val 16667"/>
            </a:avLst>
          </a:prstGeom>
          <a:solidFill>
            <a:schemeClr val="tx1">
              <a:lumMod val="20000"/>
              <a:lumOff val="80000"/>
            </a:schemeClr>
          </a:solidFill>
          <a:ln w="31750" algn="ctr">
            <a:noFill/>
            <a:round/>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27650" name="Rectangle 2"/>
          <p:cNvSpPr>
            <a:spLocks noGrp="1" noChangeArrowheads="1"/>
          </p:cNvSpPr>
          <p:nvPr>
            <p:ph type="title"/>
          </p:nvPr>
        </p:nvSpPr>
        <p:spPr/>
        <p:txBody>
          <a:bodyPr/>
          <a:lstStyle/>
          <a:p>
            <a:pPr eaLnBrk="1" hangingPunct="1"/>
            <a:r>
              <a:rPr lang="en-US" altLang="zh-CN" smtClean="0">
                <a:latin typeface="Times New Roman" pitchFamily="18" charset="0"/>
                <a:ea typeface="宋体" charset="-122"/>
              </a:rPr>
              <a:t>Contents</a:t>
            </a:r>
          </a:p>
        </p:txBody>
      </p:sp>
      <p:sp>
        <p:nvSpPr>
          <p:cNvPr id="5123" name="AutoShape 6"/>
          <p:cNvSpPr>
            <a:spLocks noChangeArrowheads="1"/>
          </p:cNvSpPr>
          <p:nvPr/>
        </p:nvSpPr>
        <p:spPr bwMode="gray">
          <a:xfrm>
            <a:off x="836613" y="1643063"/>
            <a:ext cx="4040187" cy="457200"/>
          </a:xfrm>
          <a:prstGeom prst="roundRect">
            <a:avLst>
              <a:gd name="adj" fmla="val 16667"/>
            </a:avLst>
          </a:prstGeom>
          <a:solidFill>
            <a:schemeClr val="tx1">
              <a:lumMod val="20000"/>
              <a:lumOff val="80000"/>
            </a:schemeClr>
          </a:solidFill>
          <a:ln w="31750" algn="ctr">
            <a:noFill/>
            <a:round/>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5124" name="AutoShape 7"/>
          <p:cNvSpPr>
            <a:spLocks noChangeArrowheads="1"/>
          </p:cNvSpPr>
          <p:nvPr/>
        </p:nvSpPr>
        <p:spPr bwMode="gray">
          <a:xfrm>
            <a:off x="406400" y="1524000"/>
            <a:ext cx="773113" cy="685800"/>
          </a:xfrm>
          <a:prstGeom prst="diamond">
            <a:avLst/>
          </a:prstGeom>
          <a:solidFill>
            <a:schemeClr val="bg2">
              <a:lumMod val="40000"/>
              <a:lumOff val="60000"/>
            </a:schemeClr>
          </a:solidFill>
          <a:ln w="31750" algn="ctr">
            <a:solidFill>
              <a:schemeClr val="bg1"/>
            </a:solidFill>
            <a:miter lim="800000"/>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27653" name="Text Box 8"/>
          <p:cNvSpPr txBox="1">
            <a:spLocks noChangeArrowheads="1"/>
          </p:cNvSpPr>
          <p:nvPr/>
        </p:nvSpPr>
        <p:spPr bwMode="gray">
          <a:xfrm>
            <a:off x="1066800" y="1625600"/>
            <a:ext cx="3276600" cy="457200"/>
          </a:xfrm>
          <a:prstGeom prst="rect">
            <a:avLst/>
          </a:prstGeom>
          <a:noFill/>
          <a:ln w="9525" algn="ctr">
            <a:noFill/>
            <a:miter lim="800000"/>
          </a:ln>
        </p:spPr>
        <p:txBody>
          <a:bodyPr>
            <a:spAutoFit/>
          </a:bodyPr>
          <a:lstStyle/>
          <a:p>
            <a:pPr algn="ctr" eaLnBrk="1" hangingPunct="1"/>
            <a:r>
              <a:rPr lang="en-US" b="1" dirty="0" smtClean="0">
                <a:latin typeface="Times New Roman" pitchFamily="18" charset="0"/>
                <a:cs typeface="Times New Roman" pitchFamily="18" charset="0"/>
              </a:rPr>
              <a:t>Technical Background</a:t>
            </a:r>
          </a:p>
        </p:txBody>
      </p:sp>
      <p:sp>
        <p:nvSpPr>
          <p:cNvPr id="27654" name="Text Box 9"/>
          <p:cNvSpPr txBox="1">
            <a:spLocks noChangeArrowheads="1"/>
          </p:cNvSpPr>
          <p:nvPr/>
        </p:nvSpPr>
        <p:spPr bwMode="gray">
          <a:xfrm>
            <a:off x="620713" y="1622425"/>
            <a:ext cx="354012" cy="457200"/>
          </a:xfrm>
          <a:prstGeom prst="rect">
            <a:avLst/>
          </a:prstGeom>
          <a:noFill/>
          <a:ln w="31750" algn="ctr">
            <a:noFill/>
            <a:miter lim="800000"/>
          </a:ln>
        </p:spPr>
        <p:txBody>
          <a:bodyPr wrap="none">
            <a:spAutoFit/>
          </a:bodyPr>
          <a:lstStyle/>
          <a:p>
            <a:pPr algn="ctr" eaLnBrk="1" hangingPunct="1"/>
            <a:r>
              <a:rPr lang="en-US" altLang="zh-CN" b="1">
                <a:solidFill>
                  <a:srgbClr val="B0DD7F"/>
                </a:solidFill>
                <a:latin typeface="Times New Roman" pitchFamily="18" charset="0"/>
              </a:rPr>
              <a:t>1</a:t>
            </a:r>
          </a:p>
        </p:txBody>
      </p:sp>
      <p:sp>
        <p:nvSpPr>
          <p:cNvPr id="5128" name="AutoShape 7"/>
          <p:cNvSpPr>
            <a:spLocks noChangeArrowheads="1"/>
          </p:cNvSpPr>
          <p:nvPr/>
        </p:nvSpPr>
        <p:spPr bwMode="gray">
          <a:xfrm>
            <a:off x="398463" y="2438400"/>
            <a:ext cx="773112" cy="685800"/>
          </a:xfrm>
          <a:prstGeom prst="diamond">
            <a:avLst/>
          </a:prstGeom>
          <a:solidFill>
            <a:schemeClr val="bg2">
              <a:lumMod val="40000"/>
              <a:lumOff val="60000"/>
            </a:schemeClr>
          </a:solidFill>
          <a:ln w="31750" algn="ctr">
            <a:solidFill>
              <a:schemeClr val="bg1"/>
            </a:solidFill>
            <a:miter lim="800000"/>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27657" name="Text Box 8"/>
          <p:cNvSpPr txBox="1">
            <a:spLocks noChangeArrowheads="1"/>
          </p:cNvSpPr>
          <p:nvPr/>
        </p:nvSpPr>
        <p:spPr bwMode="gray">
          <a:xfrm>
            <a:off x="1154112" y="2514600"/>
            <a:ext cx="2808288" cy="457200"/>
          </a:xfrm>
          <a:prstGeom prst="rect">
            <a:avLst/>
          </a:prstGeom>
          <a:noFill/>
          <a:ln w="9525" algn="ctr">
            <a:noFill/>
            <a:miter lim="800000"/>
          </a:ln>
        </p:spPr>
        <p:txBody>
          <a:bodyPr>
            <a:spAutoFit/>
          </a:bodyPr>
          <a:lstStyle/>
          <a:p>
            <a:pPr algn="l" eaLnBrk="1" hangingPunct="1"/>
            <a:r>
              <a:rPr lang="en-US" altLang="zh-CN" b="1" dirty="0" smtClean="0">
                <a:solidFill>
                  <a:srgbClr val="FF0000"/>
                </a:solidFill>
                <a:latin typeface="Times New Roman" pitchFamily="18" charset="0"/>
              </a:rPr>
              <a:t>System Model</a:t>
            </a:r>
          </a:p>
        </p:txBody>
      </p:sp>
      <p:sp>
        <p:nvSpPr>
          <p:cNvPr id="27658" name="Text Box 9"/>
          <p:cNvSpPr txBox="1">
            <a:spLocks noChangeArrowheads="1"/>
          </p:cNvSpPr>
          <p:nvPr/>
        </p:nvSpPr>
        <p:spPr bwMode="gray">
          <a:xfrm>
            <a:off x="612775" y="2536825"/>
            <a:ext cx="354013" cy="457200"/>
          </a:xfrm>
          <a:prstGeom prst="rect">
            <a:avLst/>
          </a:prstGeom>
          <a:noFill/>
          <a:ln w="31750" algn="ctr">
            <a:noFill/>
            <a:miter lim="800000"/>
          </a:ln>
        </p:spPr>
        <p:txBody>
          <a:bodyPr wrap="none">
            <a:spAutoFit/>
          </a:bodyPr>
          <a:lstStyle/>
          <a:p>
            <a:pPr algn="ctr" eaLnBrk="1" hangingPunct="1"/>
            <a:r>
              <a:rPr lang="en-US" altLang="zh-CN" b="1">
                <a:solidFill>
                  <a:srgbClr val="B0DD7F"/>
                </a:solidFill>
                <a:latin typeface="Times New Roman" pitchFamily="18" charset="0"/>
              </a:rPr>
              <a:t>2</a:t>
            </a:r>
          </a:p>
        </p:txBody>
      </p:sp>
      <p:sp>
        <p:nvSpPr>
          <p:cNvPr id="5131" name="AutoShape 6"/>
          <p:cNvSpPr>
            <a:spLocks noChangeArrowheads="1"/>
          </p:cNvSpPr>
          <p:nvPr/>
        </p:nvSpPr>
        <p:spPr bwMode="gray">
          <a:xfrm>
            <a:off x="806196" y="3436303"/>
            <a:ext cx="4065587" cy="457200"/>
          </a:xfrm>
          <a:prstGeom prst="roundRect">
            <a:avLst>
              <a:gd name="adj" fmla="val 16667"/>
            </a:avLst>
          </a:prstGeom>
          <a:solidFill>
            <a:schemeClr val="tx1">
              <a:lumMod val="20000"/>
              <a:lumOff val="80000"/>
            </a:schemeClr>
          </a:solidFill>
          <a:ln w="31750" algn="ctr">
            <a:noFill/>
            <a:round/>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5132" name="AutoShape 7"/>
          <p:cNvSpPr>
            <a:spLocks noChangeArrowheads="1"/>
          </p:cNvSpPr>
          <p:nvPr/>
        </p:nvSpPr>
        <p:spPr bwMode="gray">
          <a:xfrm>
            <a:off x="381000" y="3317240"/>
            <a:ext cx="773113" cy="685800"/>
          </a:xfrm>
          <a:prstGeom prst="diamond">
            <a:avLst/>
          </a:prstGeom>
          <a:solidFill>
            <a:schemeClr val="bg2">
              <a:lumMod val="40000"/>
              <a:lumOff val="60000"/>
            </a:schemeClr>
          </a:solidFill>
          <a:ln w="31750" algn="ctr">
            <a:solidFill>
              <a:schemeClr val="bg1"/>
            </a:solidFill>
            <a:miter lim="800000"/>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27661" name="Text Box 8"/>
          <p:cNvSpPr txBox="1">
            <a:spLocks noChangeArrowheads="1"/>
          </p:cNvSpPr>
          <p:nvPr/>
        </p:nvSpPr>
        <p:spPr bwMode="gray">
          <a:xfrm>
            <a:off x="1173480" y="3444855"/>
            <a:ext cx="2636519" cy="457200"/>
          </a:xfrm>
          <a:prstGeom prst="rect">
            <a:avLst/>
          </a:prstGeom>
          <a:noFill/>
          <a:ln w="9525" algn="ctr">
            <a:noFill/>
            <a:miter lim="800000"/>
          </a:ln>
        </p:spPr>
        <p:txBody>
          <a:bodyPr wrap="square">
            <a:spAutoFit/>
          </a:bodyPr>
          <a:lstStyle/>
          <a:p>
            <a:pPr eaLnBrk="1" hangingPunct="1"/>
            <a:r>
              <a:rPr lang="en-US" b="1" dirty="0" smtClean="0">
                <a:latin typeface="Times New Roman" pitchFamily="18" charset="0"/>
                <a:cs typeface="Times New Roman" pitchFamily="18" charset="0"/>
              </a:rPr>
              <a:t>Proposed Scheme</a:t>
            </a:r>
          </a:p>
        </p:txBody>
      </p:sp>
      <p:sp>
        <p:nvSpPr>
          <p:cNvPr id="27662" name="Text Box 9"/>
          <p:cNvSpPr txBox="1">
            <a:spLocks noChangeArrowheads="1"/>
          </p:cNvSpPr>
          <p:nvPr/>
        </p:nvSpPr>
        <p:spPr bwMode="gray">
          <a:xfrm>
            <a:off x="595313" y="3415665"/>
            <a:ext cx="354012" cy="457200"/>
          </a:xfrm>
          <a:prstGeom prst="rect">
            <a:avLst/>
          </a:prstGeom>
          <a:noFill/>
          <a:ln w="31750" algn="ctr">
            <a:noFill/>
            <a:miter lim="800000"/>
          </a:ln>
        </p:spPr>
        <p:txBody>
          <a:bodyPr wrap="none">
            <a:spAutoFit/>
          </a:bodyPr>
          <a:lstStyle/>
          <a:p>
            <a:pPr algn="ctr" eaLnBrk="1" hangingPunct="1"/>
            <a:r>
              <a:rPr lang="en-US" altLang="zh-CN" b="1">
                <a:solidFill>
                  <a:srgbClr val="B0DD7F"/>
                </a:solidFill>
                <a:latin typeface="Times New Roman" pitchFamily="18" charset="0"/>
              </a:rPr>
              <a:t>3</a:t>
            </a:r>
          </a:p>
        </p:txBody>
      </p:sp>
      <p:sp>
        <p:nvSpPr>
          <p:cNvPr id="5135" name="AutoShape 6"/>
          <p:cNvSpPr>
            <a:spLocks noChangeArrowheads="1"/>
          </p:cNvSpPr>
          <p:nvPr/>
        </p:nvSpPr>
        <p:spPr bwMode="gray">
          <a:xfrm>
            <a:off x="795020" y="4396423"/>
            <a:ext cx="4064000" cy="457200"/>
          </a:xfrm>
          <a:prstGeom prst="roundRect">
            <a:avLst>
              <a:gd name="adj" fmla="val 16667"/>
            </a:avLst>
          </a:prstGeom>
          <a:solidFill>
            <a:schemeClr val="tx1">
              <a:lumMod val="20000"/>
              <a:lumOff val="80000"/>
            </a:schemeClr>
          </a:solidFill>
          <a:ln w="31750" algn="ctr">
            <a:noFill/>
            <a:round/>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5136" name="AutoShape 7"/>
          <p:cNvSpPr>
            <a:spLocks noChangeArrowheads="1"/>
          </p:cNvSpPr>
          <p:nvPr/>
        </p:nvSpPr>
        <p:spPr bwMode="gray">
          <a:xfrm>
            <a:off x="382588" y="4277360"/>
            <a:ext cx="773112" cy="685800"/>
          </a:xfrm>
          <a:prstGeom prst="diamond">
            <a:avLst/>
          </a:prstGeom>
          <a:solidFill>
            <a:schemeClr val="bg2">
              <a:lumMod val="40000"/>
              <a:lumOff val="60000"/>
            </a:schemeClr>
          </a:solidFill>
          <a:ln w="31750" algn="ctr">
            <a:solidFill>
              <a:schemeClr val="bg1"/>
            </a:solidFill>
            <a:miter lim="800000"/>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27665" name="Text Box 8"/>
          <p:cNvSpPr txBox="1">
            <a:spLocks noChangeArrowheads="1"/>
          </p:cNvSpPr>
          <p:nvPr/>
        </p:nvSpPr>
        <p:spPr bwMode="gray">
          <a:xfrm>
            <a:off x="817880" y="4399598"/>
            <a:ext cx="3055938" cy="457200"/>
          </a:xfrm>
          <a:prstGeom prst="rect">
            <a:avLst/>
          </a:prstGeom>
          <a:noFill/>
          <a:ln w="9525" algn="ctr">
            <a:noFill/>
            <a:miter lim="800000"/>
          </a:ln>
        </p:spPr>
        <p:txBody>
          <a:bodyPr>
            <a:spAutoFit/>
          </a:bodyPr>
          <a:lstStyle/>
          <a:p>
            <a:pPr algn="ctr" eaLnBrk="1" hangingPunct="1"/>
            <a:r>
              <a:rPr lang="zh-CN" altLang="zh-CN" b="1" dirty="0">
                <a:latin typeface="Times New Roman" pitchFamily="18" charset="0"/>
              </a:rPr>
              <a:t>    </a:t>
            </a:r>
            <a:r>
              <a:rPr lang="en-US" altLang="zh-CN" b="1" dirty="0">
                <a:latin typeface="Times New Roman" pitchFamily="18" charset="0"/>
              </a:rPr>
              <a:t>Simulation Results</a:t>
            </a:r>
            <a:endParaRPr lang="zh-CN" altLang="zh-CN" dirty="0"/>
          </a:p>
        </p:txBody>
      </p:sp>
      <p:sp>
        <p:nvSpPr>
          <p:cNvPr id="27666" name="Text Box 9"/>
          <p:cNvSpPr txBox="1">
            <a:spLocks noChangeArrowheads="1"/>
          </p:cNvSpPr>
          <p:nvPr/>
        </p:nvSpPr>
        <p:spPr bwMode="gray">
          <a:xfrm>
            <a:off x="596900" y="4375785"/>
            <a:ext cx="354013" cy="457200"/>
          </a:xfrm>
          <a:prstGeom prst="rect">
            <a:avLst/>
          </a:prstGeom>
          <a:noFill/>
          <a:ln w="31750" algn="ctr">
            <a:noFill/>
            <a:miter lim="800000"/>
          </a:ln>
        </p:spPr>
        <p:txBody>
          <a:bodyPr wrap="none">
            <a:spAutoFit/>
          </a:bodyPr>
          <a:lstStyle/>
          <a:p>
            <a:pPr algn="ctr" eaLnBrk="1" hangingPunct="1"/>
            <a:r>
              <a:rPr lang="en-US" altLang="zh-CN" b="1">
                <a:solidFill>
                  <a:srgbClr val="B0DD7F"/>
                </a:solidFill>
                <a:latin typeface="Times New Roman" pitchFamily="18" charset="0"/>
              </a:rPr>
              <a:t>4</a:t>
            </a:r>
          </a:p>
        </p:txBody>
      </p:sp>
      <p:sp>
        <p:nvSpPr>
          <p:cNvPr id="5139" name="AutoShape 6"/>
          <p:cNvSpPr>
            <a:spLocks noChangeArrowheads="1"/>
          </p:cNvSpPr>
          <p:nvPr/>
        </p:nvSpPr>
        <p:spPr bwMode="gray">
          <a:xfrm>
            <a:off x="795020" y="5341303"/>
            <a:ext cx="4064000" cy="457200"/>
          </a:xfrm>
          <a:prstGeom prst="roundRect">
            <a:avLst>
              <a:gd name="adj" fmla="val 16667"/>
            </a:avLst>
          </a:prstGeom>
          <a:solidFill>
            <a:schemeClr val="tx1">
              <a:lumMod val="20000"/>
              <a:lumOff val="80000"/>
            </a:schemeClr>
          </a:solidFill>
          <a:ln w="31750" algn="ctr">
            <a:noFill/>
            <a:round/>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5140" name="AutoShape 7"/>
          <p:cNvSpPr>
            <a:spLocks noChangeArrowheads="1"/>
          </p:cNvSpPr>
          <p:nvPr/>
        </p:nvSpPr>
        <p:spPr bwMode="gray">
          <a:xfrm>
            <a:off x="382588" y="5222240"/>
            <a:ext cx="773112" cy="685800"/>
          </a:xfrm>
          <a:prstGeom prst="diamond">
            <a:avLst/>
          </a:prstGeom>
          <a:solidFill>
            <a:schemeClr val="bg2">
              <a:lumMod val="40000"/>
              <a:lumOff val="60000"/>
            </a:schemeClr>
          </a:solidFill>
          <a:ln w="31750" algn="ctr">
            <a:solidFill>
              <a:schemeClr val="bg1"/>
            </a:solidFill>
            <a:miter lim="800000"/>
          </a:ln>
        </p:spPr>
        <p:txBody>
          <a:bodyPr wrap="none" anchor="ctr"/>
          <a:lstStyle/>
          <a:p>
            <a:pPr algn="ctr" eaLnBrk="1" hangingPunct="1">
              <a:defRPr/>
            </a:pPr>
            <a:endParaRPr lang="zh-CN" altLang="zh-CN">
              <a:latin typeface="Times New Roman" pitchFamily="18" charset="0"/>
              <a:ea typeface="宋体" pitchFamily="2" charset="-122"/>
            </a:endParaRPr>
          </a:p>
        </p:txBody>
      </p:sp>
      <p:sp>
        <p:nvSpPr>
          <p:cNvPr id="27670" name="Text Box 9"/>
          <p:cNvSpPr txBox="1">
            <a:spLocks noChangeArrowheads="1"/>
          </p:cNvSpPr>
          <p:nvPr/>
        </p:nvSpPr>
        <p:spPr bwMode="gray">
          <a:xfrm>
            <a:off x="596900" y="5320665"/>
            <a:ext cx="354013" cy="457200"/>
          </a:xfrm>
          <a:prstGeom prst="rect">
            <a:avLst/>
          </a:prstGeom>
          <a:noFill/>
          <a:ln w="31750" algn="ctr">
            <a:noFill/>
            <a:miter lim="800000"/>
          </a:ln>
        </p:spPr>
        <p:txBody>
          <a:bodyPr wrap="none">
            <a:spAutoFit/>
          </a:bodyPr>
          <a:lstStyle/>
          <a:p>
            <a:pPr algn="ctr" eaLnBrk="1" hangingPunct="1"/>
            <a:r>
              <a:rPr lang="en-US" altLang="zh-CN" b="1">
                <a:solidFill>
                  <a:srgbClr val="B0DD7F"/>
                </a:solidFill>
                <a:latin typeface="Times New Roman" pitchFamily="18" charset="0"/>
              </a:rPr>
              <a:t>5</a:t>
            </a:r>
          </a:p>
        </p:txBody>
      </p:sp>
      <p:sp>
        <p:nvSpPr>
          <p:cNvPr id="23" name="灯片编号占位符 22"/>
          <p:cNvSpPr>
            <a:spLocks noGrp="1"/>
          </p:cNvSpPr>
          <p:nvPr>
            <p:ph type="sldNum" sz="quarter" idx="10"/>
          </p:nvPr>
        </p:nvSpPr>
        <p:spPr/>
        <p:txBody>
          <a:bodyPr/>
          <a:lstStyle/>
          <a:p>
            <a:pPr>
              <a:defRPr/>
            </a:pPr>
            <a:fld id="{120F6300-F71A-4E4A-ACDC-0879076BA03D}" type="slidenum">
              <a:rPr lang="zh-CN" altLang="en-US" smtClean="0"/>
              <a:t>7</a:t>
            </a:fld>
            <a:endParaRPr lang="en-US" altLang="zh-CN"/>
          </a:p>
        </p:txBody>
      </p:sp>
      <p:sp>
        <p:nvSpPr>
          <p:cNvPr id="24" name="Text Box 8"/>
          <p:cNvSpPr txBox="1">
            <a:spLocks noChangeArrowheads="1"/>
          </p:cNvSpPr>
          <p:nvPr/>
        </p:nvSpPr>
        <p:spPr bwMode="gray">
          <a:xfrm>
            <a:off x="838200" y="5349240"/>
            <a:ext cx="2133600" cy="461665"/>
          </a:xfrm>
          <a:prstGeom prst="rect">
            <a:avLst/>
          </a:prstGeom>
          <a:noFill/>
          <a:ln w="9525" algn="ctr">
            <a:noFill/>
            <a:miter lim="800000"/>
          </a:ln>
        </p:spPr>
        <p:txBody>
          <a:bodyPr wrap="square">
            <a:spAutoFit/>
          </a:bodyPr>
          <a:lstStyle/>
          <a:p>
            <a:pPr algn="ctr" eaLnBrk="1" hangingPunct="1"/>
            <a:r>
              <a:rPr lang="zh-CN" altLang="zh-CN" b="1" dirty="0">
                <a:latin typeface="Times New Roman" pitchFamily="18" charset="0"/>
              </a:rPr>
              <a:t>    </a:t>
            </a:r>
            <a:r>
              <a:rPr lang="en-US" altLang="zh-CN" b="1" dirty="0" smtClean="0">
                <a:latin typeface="Times New Roman" pitchFamily="18" charset="0"/>
              </a:rPr>
              <a:t>Conclusions</a:t>
            </a:r>
            <a:endParaRPr lang="zh-CN" altLang="zh-CN" dirty="0"/>
          </a:p>
        </p:txBody>
      </p:sp>
    </p:spTree>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smtClean="0">
                <a:latin typeface="Times New Roman" pitchFamily="18" charset="0"/>
              </a:rPr>
              <a:t>System Model</a:t>
            </a:r>
          </a:p>
        </p:txBody>
      </p:sp>
      <p:sp>
        <p:nvSpPr>
          <p:cNvPr id="26" name="Rectangle 3"/>
          <p:cNvSpPr txBox="1">
            <a:spLocks noChangeArrowheads="1"/>
          </p:cNvSpPr>
          <p:nvPr/>
        </p:nvSpPr>
        <p:spPr bwMode="auto">
          <a:xfrm>
            <a:off x="69850" y="1219835"/>
            <a:ext cx="8921750" cy="996950"/>
          </a:xfrm>
          <a:prstGeom prst="rect">
            <a:avLst/>
          </a:prstGeom>
          <a:noFill/>
          <a:ln w="9525">
            <a:noFill/>
            <a:miter lim="800000"/>
          </a:ln>
        </p:spPr>
        <p:txBody>
          <a:bodyPr/>
          <a:lstStyle/>
          <a:p>
            <a:pPr marL="342900" lvl="1" indent="-342900" eaLnBrk="1" hangingPunct="1">
              <a:spcBef>
                <a:spcPct val="20000"/>
              </a:spcBef>
              <a:buClr>
                <a:srgbClr val="000000"/>
              </a:buClr>
              <a:buFont typeface="Wingdings" pitchFamily="2" charset="2"/>
              <a:buChar char="l"/>
              <a:defRPr/>
            </a:pPr>
            <a:r>
              <a:rPr lang="en-US" altLang="zh-CN" sz="2800" b="1" kern="0" dirty="0" smtClean="0">
                <a:solidFill>
                  <a:srgbClr val="000000"/>
                </a:solidFill>
                <a:latin typeface="Times New Roman" pitchFamily="18" charset="0"/>
                <a:sym typeface="Wingdings" pitchFamily="2" charset="2"/>
              </a:rPr>
              <a:t>MmWave massive MIMO channel model </a:t>
            </a:r>
            <a:r>
              <a:rPr lang="en-US" altLang="zh-CN" kern="0" dirty="0">
                <a:solidFill>
                  <a:srgbClr val="000000"/>
                </a:solidFill>
                <a:latin typeface="Times New Roman" pitchFamily="18" charset="0"/>
                <a:sym typeface="Wingdings" pitchFamily="2" charset="2"/>
              </a:rPr>
              <a:t>[Hur’13</a:t>
            </a:r>
            <a:r>
              <a:rPr lang="en-US" altLang="zh-CN" kern="0" dirty="0" smtClean="0">
                <a:solidFill>
                  <a:srgbClr val="000000"/>
                </a:solidFill>
                <a:latin typeface="Times New Roman" pitchFamily="18" charset="0"/>
                <a:sym typeface="Wingdings" pitchFamily="2" charset="2"/>
              </a:rPr>
              <a:t>]</a:t>
            </a:r>
            <a:endParaRPr lang="en-US" altLang="zh-CN" sz="2800" b="1" kern="0" dirty="0" smtClean="0">
              <a:solidFill>
                <a:srgbClr val="000000"/>
              </a:solidFill>
              <a:latin typeface="Times New Roman" pitchFamily="18" charset="0"/>
              <a:sym typeface="Wingdings" pitchFamily="2" charset="2"/>
            </a:endParaRPr>
          </a:p>
          <a:p>
            <a:pPr marL="800100" lvl="1" indent="-342900" eaLnBrk="1" hangingPunct="1">
              <a:spcBef>
                <a:spcPct val="20000"/>
              </a:spcBef>
              <a:buClr>
                <a:srgbClr val="000000"/>
              </a:buClr>
              <a:buFont typeface="Wingdings" charset="0"/>
              <a:buChar char="n"/>
              <a:defRPr/>
            </a:pPr>
            <a:r>
              <a:rPr lang="en-US" altLang="zh-CN" b="1" kern="0" dirty="0" smtClean="0">
                <a:solidFill>
                  <a:srgbClr val="FF0000"/>
                </a:solidFill>
                <a:latin typeface="Times New Roman" pitchFamily="18" charset="0"/>
              </a:rPr>
              <a:t>Delay-domain</a:t>
            </a:r>
            <a:r>
              <a:rPr lang="en-US" altLang="zh-CN" kern="0" dirty="0" smtClean="0">
                <a:solidFill>
                  <a:srgbClr val="000000"/>
                </a:solidFill>
                <a:latin typeface="Times New Roman" pitchFamily="18" charset="0"/>
              </a:rPr>
              <a:t> mmWave MIMO channels</a:t>
            </a:r>
          </a:p>
          <a:p>
            <a:pPr marL="800100" lvl="1" indent="-342900" eaLnBrk="1" hangingPunct="1">
              <a:spcBef>
                <a:spcPct val="20000"/>
              </a:spcBef>
              <a:buClr>
                <a:srgbClr val="000000"/>
              </a:buClr>
              <a:buFont typeface="Wingdings" charset="0"/>
              <a:buChar char="n"/>
              <a:defRPr/>
            </a:pPr>
            <a:endParaRPr lang="en-US" altLang="zh-CN" kern="0" dirty="0" smtClean="0">
              <a:solidFill>
                <a:srgbClr val="000000"/>
              </a:solidFill>
              <a:latin typeface="Times New Roman" pitchFamily="18" charset="0"/>
            </a:endParaRPr>
          </a:p>
          <a:p>
            <a:pPr marL="800100" lvl="1" indent="-342900" eaLnBrk="1" hangingPunct="1">
              <a:spcBef>
                <a:spcPct val="20000"/>
              </a:spcBef>
              <a:buClr>
                <a:srgbClr val="000000"/>
              </a:buClr>
              <a:buFont typeface="Wingdings" charset="0"/>
              <a:buChar char="n"/>
              <a:defRPr/>
            </a:pPr>
            <a:endParaRPr lang="en-US" altLang="zh-CN" kern="0" dirty="0" smtClean="0">
              <a:solidFill>
                <a:srgbClr val="000000"/>
              </a:solidFill>
              <a:latin typeface="Times New Roman" pitchFamily="18" charset="0"/>
              <a:sym typeface="+mn-ea"/>
            </a:endParaRPr>
          </a:p>
          <a:p>
            <a:pPr marL="800100" lvl="1" indent="-342900" eaLnBrk="1" hangingPunct="1">
              <a:spcBef>
                <a:spcPct val="20000"/>
              </a:spcBef>
              <a:buClr>
                <a:srgbClr val="000000"/>
              </a:buClr>
              <a:buFont typeface="Wingdings" charset="0"/>
              <a:buChar char="n"/>
              <a:defRPr/>
            </a:pPr>
            <a:endParaRPr lang="en-US" altLang="zh-CN" kern="0" dirty="0" smtClean="0">
              <a:solidFill>
                <a:srgbClr val="000000"/>
              </a:solidFill>
              <a:latin typeface="Times New Roman" pitchFamily="18" charset="0"/>
              <a:sym typeface="+mn-ea"/>
            </a:endParaRPr>
          </a:p>
          <a:p>
            <a:pPr lvl="1" indent="0" eaLnBrk="1" hangingPunct="1">
              <a:spcBef>
                <a:spcPct val="20000"/>
              </a:spcBef>
              <a:buClr>
                <a:srgbClr val="000000"/>
              </a:buClr>
              <a:buFont typeface="Wingdings" charset="0"/>
              <a:buNone/>
              <a:defRPr/>
            </a:pPr>
            <a:endParaRPr lang="en-US" altLang="zh-CN" sz="800" kern="0" dirty="0" smtClean="0">
              <a:solidFill>
                <a:srgbClr val="000000"/>
              </a:solidFill>
              <a:latin typeface="Times New Roman" pitchFamily="18" charset="0"/>
              <a:sym typeface="+mn-ea"/>
            </a:endParaRPr>
          </a:p>
          <a:p>
            <a:pPr lvl="1" indent="0" eaLnBrk="1" hangingPunct="1">
              <a:spcBef>
                <a:spcPct val="20000"/>
              </a:spcBef>
              <a:buClr>
                <a:srgbClr val="000000"/>
              </a:buClr>
              <a:buFont typeface="Wingdings" charset="0"/>
              <a:buNone/>
              <a:defRPr/>
            </a:pPr>
            <a:endParaRPr lang="en-US" altLang="zh-CN" sz="800" kern="0" dirty="0" smtClean="0">
              <a:solidFill>
                <a:srgbClr val="000000"/>
              </a:solidFill>
              <a:latin typeface="Times New Roman" pitchFamily="18" charset="0"/>
              <a:sym typeface="+mn-ea"/>
            </a:endParaRPr>
          </a:p>
          <a:p>
            <a:pPr lvl="1" indent="0" eaLnBrk="1" hangingPunct="1">
              <a:spcBef>
                <a:spcPct val="20000"/>
              </a:spcBef>
              <a:buClr>
                <a:srgbClr val="000000"/>
              </a:buClr>
              <a:buFont typeface="Wingdings" charset="0"/>
              <a:buNone/>
              <a:defRPr/>
            </a:pPr>
            <a:endParaRPr lang="en-US" altLang="zh-CN" sz="800" kern="0" dirty="0" smtClean="0">
              <a:solidFill>
                <a:srgbClr val="000000"/>
              </a:solidFill>
              <a:latin typeface="Times New Roman" pitchFamily="18" charset="0"/>
              <a:sym typeface="+mn-ea"/>
            </a:endParaRPr>
          </a:p>
          <a:p>
            <a:pPr lvl="1" indent="0" eaLnBrk="1" hangingPunct="1">
              <a:spcBef>
                <a:spcPct val="20000"/>
              </a:spcBef>
              <a:buClr>
                <a:srgbClr val="000000"/>
              </a:buClr>
              <a:buFont typeface="Wingdings" charset="0"/>
              <a:buNone/>
              <a:defRPr/>
            </a:pPr>
            <a:endParaRPr lang="en-US" altLang="zh-CN" sz="800" kern="0" dirty="0" smtClean="0">
              <a:solidFill>
                <a:srgbClr val="000000"/>
              </a:solidFill>
              <a:latin typeface="Times New Roman" pitchFamily="18" charset="0"/>
              <a:sym typeface="+mn-ea"/>
            </a:endParaRPr>
          </a:p>
          <a:p>
            <a:pPr marL="800100" lvl="1" indent="-342900" eaLnBrk="1" hangingPunct="1">
              <a:spcBef>
                <a:spcPct val="20000"/>
              </a:spcBef>
              <a:buClr>
                <a:srgbClr val="000000"/>
              </a:buClr>
              <a:buFont typeface="Wingdings" charset="0"/>
              <a:buChar char="n"/>
              <a:defRPr/>
            </a:pPr>
            <a:r>
              <a:rPr lang="en-US" altLang="zh-CN" b="1" kern="0" dirty="0" smtClean="0">
                <a:solidFill>
                  <a:srgbClr val="FF0000"/>
                </a:solidFill>
                <a:latin typeface="Times New Roman" pitchFamily="18" charset="0"/>
                <a:sym typeface="+mn-ea"/>
              </a:rPr>
              <a:t>Frequency-domain</a:t>
            </a:r>
            <a:r>
              <a:rPr lang="en-US" altLang="zh-CN" kern="0" dirty="0" smtClean="0">
                <a:solidFill>
                  <a:srgbClr val="000000"/>
                </a:solidFill>
                <a:latin typeface="Times New Roman" pitchFamily="18" charset="0"/>
                <a:sym typeface="+mn-ea"/>
              </a:rPr>
              <a:t> mmWave MIMO channels</a:t>
            </a:r>
            <a:endParaRPr lang="en-US" altLang="zh-CN" kern="0" dirty="0" smtClean="0">
              <a:solidFill>
                <a:srgbClr val="000000"/>
              </a:solidFill>
              <a:latin typeface="Times New Roman" pitchFamily="18" charset="0"/>
            </a:endParaRPr>
          </a:p>
          <a:p>
            <a:pPr marL="800100" lvl="1" indent="-342900" eaLnBrk="1" hangingPunct="1">
              <a:spcBef>
                <a:spcPct val="20000"/>
              </a:spcBef>
              <a:buClr>
                <a:srgbClr val="000000"/>
              </a:buClr>
              <a:buFont typeface="Wingdings" charset="0"/>
              <a:buChar char="n"/>
              <a:defRPr/>
            </a:pPr>
            <a:endParaRPr lang="en-US" altLang="zh-CN" kern="0" dirty="0" smtClean="0">
              <a:solidFill>
                <a:srgbClr val="000000"/>
              </a:solidFill>
              <a:latin typeface="Times New Roman" pitchFamily="18" charset="0"/>
            </a:endParaRPr>
          </a:p>
        </p:txBody>
      </p:sp>
      <p:sp>
        <p:nvSpPr>
          <p:cNvPr id="9" name="TextBox 18"/>
          <p:cNvSpPr txBox="1">
            <a:spLocks noChangeArrowheads="1"/>
          </p:cNvSpPr>
          <p:nvPr/>
        </p:nvSpPr>
        <p:spPr bwMode="auto">
          <a:xfrm>
            <a:off x="370840" y="6062990"/>
            <a:ext cx="8534400" cy="457200"/>
          </a:xfrm>
          <a:prstGeom prst="rect">
            <a:avLst/>
          </a:prstGeom>
          <a:noFill/>
          <a:ln w="9525">
            <a:solidFill>
              <a:schemeClr val="bg1"/>
            </a:solidFill>
            <a:miter lim="800000"/>
          </a:ln>
        </p:spPr>
        <p:txBody>
          <a:bodyPr wrap="square">
            <a:spAutoFit/>
          </a:bodyPr>
          <a:lstStyle/>
          <a:p>
            <a:pPr indent="-457200" algn="just"/>
            <a:r>
              <a:rPr lang="en-US" altLang="zh-CN" sz="1200" kern="0" dirty="0" smtClean="0">
                <a:solidFill>
                  <a:srgbClr val="000000"/>
                </a:solidFill>
                <a:latin typeface="Times New Roman" pitchFamily="18" charset="0"/>
                <a:sym typeface="Wingdings" pitchFamily="2" charset="2"/>
              </a:rPr>
              <a:t>[S. Hur'13] </a:t>
            </a:r>
            <a:r>
              <a:rPr lang="en-US" altLang="zh-CN" sz="1200" dirty="0" err="1" smtClean="0">
                <a:solidFill>
                  <a:srgbClr val="000000"/>
                </a:solidFill>
                <a:latin typeface="Times New Roman" pitchFamily="18" charset="0"/>
              </a:rPr>
              <a:t>S. Hur, et al., “Millimeter wave beamforming for wireless backhaul and access in small cell networks,” IEEE Trans. Commun., vol. 61, no. 10, pp. 4391-4403, Oct. 2013</a:t>
            </a:r>
          </a:p>
        </p:txBody>
      </p:sp>
      <p:graphicFrame>
        <p:nvGraphicFramePr>
          <p:cNvPr id="2" name="内容占位符 1">
            <a:hlinkClick r:id="" action="ppaction://ole?verb=0"/>
          </p:cNvPr>
          <p:cNvGraphicFramePr>
            <a:graphicFrameLocks noGrp="1" noChangeAspect="1"/>
          </p:cNvGraphicFramePr>
          <p:nvPr>
            <p:ph idx="1"/>
          </p:nvPr>
        </p:nvGraphicFramePr>
        <p:xfrm>
          <a:off x="3762375" y="3062923"/>
          <a:ext cx="914400" cy="198755"/>
        </p:xfrm>
        <a:graphic>
          <a:graphicData uri="http://schemas.openxmlformats.org/presentationml/2006/ole">
            <mc:AlternateContent xmlns:mc="http://schemas.openxmlformats.org/markup-compatibility/2006">
              <mc:Choice xmlns:v="urn:schemas-microsoft-com:vml" Requires="v">
                <p:oleObj spid="_x0000_s4359" r:id="rId4" imgW="914400" imgH="198755" progId="Equation.KSEE3">
                  <p:embed/>
                </p:oleObj>
              </mc:Choice>
              <mc:Fallback>
                <p:oleObj r:id="rId4" imgW="914400" imgH="198755" progId="Equation.KSEE3">
                  <p:embed/>
                  <p:pic>
                    <p:nvPicPr>
                      <p:cNvPr id="0" name="图片 1024"/>
                      <p:cNvPicPr/>
                      <p:nvPr/>
                    </p:nvPicPr>
                    <p:blipFill>
                      <a:blip r:embed="rId5"/>
                      <a:stretch>
                        <a:fillRect/>
                      </a:stretch>
                    </p:blipFill>
                    <p:spPr>
                      <a:xfrm>
                        <a:off x="3762375" y="3062923"/>
                        <a:ext cx="914400" cy="198755"/>
                      </a:xfrm>
                      <a:prstGeom prst="rect">
                        <a:avLst/>
                      </a:prstGeom>
                    </p:spPr>
                  </p:pic>
                </p:oleObj>
              </mc:Fallback>
            </mc:AlternateContent>
          </a:graphicData>
        </a:graphic>
      </p:graphicFrame>
      <p:graphicFrame>
        <p:nvGraphicFramePr>
          <p:cNvPr id="3" name="对象 2">
            <a:hlinkClick r:id="" action="ppaction://ole?verb=0"/>
          </p:cNvPr>
          <p:cNvGraphicFramePr>
            <a:graphicFrameLocks noChangeAspect="1"/>
          </p:cNvGraphicFramePr>
          <p:nvPr/>
        </p:nvGraphicFramePr>
        <p:xfrm>
          <a:off x="990600" y="2209800"/>
          <a:ext cx="6678295" cy="871855"/>
        </p:xfrm>
        <a:graphic>
          <a:graphicData uri="http://schemas.openxmlformats.org/presentationml/2006/ole">
            <mc:AlternateContent xmlns:mc="http://schemas.openxmlformats.org/markup-compatibility/2006">
              <mc:Choice xmlns:v="urn:schemas-microsoft-com:vml" Requires="v">
                <p:oleObj spid="_x0000_s4360" r:id="rId6" imgW="3695700" imgH="482600" progId="Equation.KSEE3">
                  <p:embed/>
                </p:oleObj>
              </mc:Choice>
              <mc:Fallback>
                <p:oleObj r:id="rId6" imgW="3695700" imgH="482600" progId="Equation.KSEE3">
                  <p:embed/>
                  <p:pic>
                    <p:nvPicPr>
                      <p:cNvPr id="0" name="图片 1025"/>
                      <p:cNvPicPr/>
                      <p:nvPr/>
                    </p:nvPicPr>
                    <p:blipFill>
                      <a:blip r:embed="rId7"/>
                      <a:stretch>
                        <a:fillRect/>
                      </a:stretch>
                    </p:blipFill>
                    <p:spPr>
                      <a:xfrm>
                        <a:off x="990600" y="2209800"/>
                        <a:ext cx="6678295" cy="871855"/>
                      </a:xfrm>
                      <a:prstGeom prst="rect">
                        <a:avLst/>
                      </a:prstGeom>
                    </p:spPr>
                  </p:pic>
                </p:oleObj>
              </mc:Fallback>
            </mc:AlternateContent>
          </a:graphicData>
        </a:graphic>
      </p:graphicFrame>
      <p:sp>
        <p:nvSpPr>
          <p:cNvPr id="25" name="TextBox 24"/>
          <p:cNvSpPr txBox="1"/>
          <p:nvPr/>
        </p:nvSpPr>
        <p:spPr>
          <a:xfrm>
            <a:off x="5759450" y="2857500"/>
            <a:ext cx="3291840" cy="335280"/>
          </a:xfrm>
          <a:prstGeom prst="rect">
            <a:avLst/>
          </a:prstGeom>
          <a:noFill/>
        </p:spPr>
        <p:txBody>
          <a:bodyPr wrap="square" rtlCol="0">
            <a:spAutoFit/>
          </a:bodyPr>
          <a:lstStyle/>
          <a:p>
            <a:pPr algn="ctr"/>
            <a:r>
              <a:rPr lang="en-US" sz="1600" dirty="0" err="1" smtClean="0">
                <a:solidFill>
                  <a:srgbClr val="0033CC"/>
                </a:solidFill>
                <a:latin typeface="Times New Roman" pitchFamily="18" charset="0"/>
              </a:rPr>
              <a:t>Delay</a:t>
            </a:r>
          </a:p>
        </p:txBody>
      </p:sp>
      <p:sp>
        <p:nvSpPr>
          <p:cNvPr id="40" name="上箭头 39"/>
          <p:cNvSpPr/>
          <p:nvPr/>
        </p:nvSpPr>
        <p:spPr bwMode="auto">
          <a:xfrm>
            <a:off x="7167245" y="2681168"/>
            <a:ext cx="381000" cy="152400"/>
          </a:xfrm>
          <a:prstGeom prst="upArrow">
            <a:avLst/>
          </a:prstGeom>
          <a:solidFill>
            <a:srgbClr val="FF3399"/>
          </a:solidFill>
          <a:ln w="1905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New Roman" pitchFamily="18" charset="0"/>
            </a:endParaRPr>
          </a:p>
        </p:txBody>
      </p:sp>
      <p:sp>
        <p:nvSpPr>
          <p:cNvPr id="37" name="矩形 36"/>
          <p:cNvSpPr/>
          <p:nvPr/>
        </p:nvSpPr>
        <p:spPr bwMode="auto">
          <a:xfrm>
            <a:off x="7240905" y="2371725"/>
            <a:ext cx="250825" cy="252730"/>
          </a:xfrm>
          <a:prstGeom prst="rect">
            <a:avLst/>
          </a:prstGeom>
          <a:noFill/>
          <a:ln w="28575" cap="flat" cmpd="sng" algn="ctr">
            <a:solidFill>
              <a:srgbClr val="92D050"/>
            </a:solidFill>
            <a:prstDash val="solid"/>
            <a:miter lim="800000"/>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New Roman" pitchFamily="18" charset="0"/>
            </a:endParaRPr>
          </a:p>
        </p:txBody>
      </p:sp>
      <p:sp>
        <p:nvSpPr>
          <p:cNvPr id="10" name="上箭头 9"/>
          <p:cNvSpPr/>
          <p:nvPr/>
        </p:nvSpPr>
        <p:spPr bwMode="auto">
          <a:xfrm>
            <a:off x="4755515" y="2679898"/>
            <a:ext cx="381000" cy="152400"/>
          </a:xfrm>
          <a:prstGeom prst="upArrow">
            <a:avLst/>
          </a:prstGeom>
          <a:solidFill>
            <a:srgbClr val="FF3399"/>
          </a:solidFill>
          <a:ln w="1905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New Roman" pitchFamily="18" charset="0"/>
            </a:endParaRPr>
          </a:p>
        </p:txBody>
      </p:sp>
      <p:sp>
        <p:nvSpPr>
          <p:cNvPr id="7" name="矩形 6"/>
          <p:cNvSpPr/>
          <p:nvPr/>
        </p:nvSpPr>
        <p:spPr bwMode="auto">
          <a:xfrm>
            <a:off x="4853305" y="2374900"/>
            <a:ext cx="250825" cy="252730"/>
          </a:xfrm>
          <a:prstGeom prst="rect">
            <a:avLst/>
          </a:prstGeom>
          <a:noFill/>
          <a:ln w="28575" cap="flat" cmpd="sng" algn="ctr">
            <a:solidFill>
              <a:srgbClr val="92D050"/>
            </a:solidFill>
            <a:prstDash val="solid"/>
            <a:miter lim="800000"/>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New Roman" pitchFamily="18" charset="0"/>
            </a:endParaRPr>
          </a:p>
        </p:txBody>
      </p:sp>
      <p:sp>
        <p:nvSpPr>
          <p:cNvPr id="12" name="TextBox 24"/>
          <p:cNvSpPr txBox="1"/>
          <p:nvPr/>
        </p:nvSpPr>
        <p:spPr>
          <a:xfrm>
            <a:off x="3295650" y="2860675"/>
            <a:ext cx="3291840" cy="335280"/>
          </a:xfrm>
          <a:prstGeom prst="rect">
            <a:avLst/>
          </a:prstGeom>
          <a:noFill/>
        </p:spPr>
        <p:txBody>
          <a:bodyPr wrap="square" rtlCol="0">
            <a:spAutoFit/>
          </a:bodyPr>
          <a:lstStyle/>
          <a:p>
            <a:pPr algn="ctr"/>
            <a:r>
              <a:rPr lang="en-US" sz="1600" dirty="0" err="1" smtClean="0">
                <a:solidFill>
                  <a:srgbClr val="0033CC"/>
                </a:solidFill>
                <a:latin typeface="Times New Roman" pitchFamily="18" charset="0"/>
              </a:rPr>
              <a:t>Gain</a:t>
            </a:r>
          </a:p>
        </p:txBody>
      </p:sp>
      <p:graphicFrame>
        <p:nvGraphicFramePr>
          <p:cNvPr id="13" name="对象 12">
            <a:hlinkClick r:id="" action="ppaction://ole?verb=0"/>
          </p:cNvPr>
          <p:cNvGraphicFramePr>
            <a:graphicFrameLocks noChangeAspect="1"/>
          </p:cNvGraphicFramePr>
          <p:nvPr/>
        </p:nvGraphicFramePr>
        <p:xfrm>
          <a:off x="1066800" y="3148965"/>
          <a:ext cx="3702050" cy="748665"/>
        </p:xfrm>
        <a:graphic>
          <a:graphicData uri="http://schemas.openxmlformats.org/presentationml/2006/ole">
            <mc:AlternateContent xmlns:mc="http://schemas.openxmlformats.org/markup-compatibility/2006">
              <mc:Choice xmlns:v="urn:schemas-microsoft-com:vml" Requires="v">
                <p:oleObj spid="_x0000_s4361" r:id="rId8" imgW="2578100" imgH="520700" progId="Equation.KSEE3">
                  <p:embed/>
                </p:oleObj>
              </mc:Choice>
              <mc:Fallback>
                <p:oleObj r:id="rId8" imgW="2578100" imgH="520700" progId="Equation.KSEE3">
                  <p:embed/>
                  <p:pic>
                    <p:nvPicPr>
                      <p:cNvPr id="0" name="图片 1026"/>
                      <p:cNvPicPr/>
                      <p:nvPr/>
                    </p:nvPicPr>
                    <p:blipFill>
                      <a:blip r:embed="rId9"/>
                      <a:stretch>
                        <a:fillRect/>
                      </a:stretch>
                    </p:blipFill>
                    <p:spPr>
                      <a:xfrm>
                        <a:off x="1066800" y="3148965"/>
                        <a:ext cx="3702050" cy="748665"/>
                      </a:xfrm>
                      <a:prstGeom prst="rect">
                        <a:avLst/>
                      </a:prstGeom>
                    </p:spPr>
                  </p:pic>
                </p:oleObj>
              </mc:Fallback>
            </mc:AlternateContent>
          </a:graphicData>
        </a:graphic>
      </p:graphicFrame>
      <p:graphicFrame>
        <p:nvGraphicFramePr>
          <p:cNvPr id="15" name="对象 14">
            <a:hlinkClick r:id="" action="ppaction://ole?verb=0"/>
          </p:cNvPr>
          <p:cNvGraphicFramePr>
            <a:graphicFrameLocks noChangeAspect="1"/>
          </p:cNvGraphicFramePr>
          <p:nvPr/>
        </p:nvGraphicFramePr>
        <p:xfrm>
          <a:off x="4800600" y="3124200"/>
          <a:ext cx="3872230" cy="775335"/>
        </p:xfrm>
        <a:graphic>
          <a:graphicData uri="http://schemas.openxmlformats.org/presentationml/2006/ole">
            <mc:AlternateContent xmlns:mc="http://schemas.openxmlformats.org/markup-compatibility/2006">
              <mc:Choice xmlns:v="urn:schemas-microsoft-com:vml" Requires="v">
                <p:oleObj spid="_x0000_s4362" r:id="rId10" imgW="2602865" imgH="520700" progId="Equation.KSEE3">
                  <p:embed/>
                </p:oleObj>
              </mc:Choice>
              <mc:Fallback>
                <p:oleObj r:id="rId10" imgW="2602865" imgH="520700" progId="Equation.KSEE3">
                  <p:embed/>
                  <p:pic>
                    <p:nvPicPr>
                      <p:cNvPr id="0" name="图片 1027"/>
                      <p:cNvPicPr/>
                      <p:nvPr/>
                    </p:nvPicPr>
                    <p:blipFill>
                      <a:blip r:embed="rId11"/>
                      <a:stretch>
                        <a:fillRect/>
                      </a:stretch>
                    </p:blipFill>
                    <p:spPr>
                      <a:xfrm>
                        <a:off x="4800600" y="3124200"/>
                        <a:ext cx="3872230" cy="775335"/>
                      </a:xfrm>
                      <a:prstGeom prst="rect">
                        <a:avLst/>
                      </a:prstGeom>
                    </p:spPr>
                  </p:pic>
                </p:oleObj>
              </mc:Fallback>
            </mc:AlternateContent>
          </a:graphicData>
        </a:graphic>
      </p:graphicFrame>
      <p:sp>
        <p:nvSpPr>
          <p:cNvPr id="17" name="TextBox 24"/>
          <p:cNvSpPr txBox="1"/>
          <p:nvPr/>
        </p:nvSpPr>
        <p:spPr>
          <a:xfrm>
            <a:off x="3971925" y="2851150"/>
            <a:ext cx="3291840" cy="335280"/>
          </a:xfrm>
          <a:prstGeom prst="rect">
            <a:avLst/>
          </a:prstGeom>
          <a:noFill/>
        </p:spPr>
        <p:txBody>
          <a:bodyPr wrap="square" rtlCol="0">
            <a:spAutoFit/>
          </a:bodyPr>
          <a:lstStyle/>
          <a:p>
            <a:pPr algn="ctr"/>
            <a:r>
              <a:rPr lang="en-US" sz="1600" dirty="0" err="1" smtClean="0">
                <a:solidFill>
                  <a:srgbClr val="0033CC"/>
                </a:solidFill>
                <a:latin typeface="Times New Roman" pitchFamily="18" charset="0"/>
              </a:rPr>
              <a:t>AoA</a:t>
            </a:r>
          </a:p>
        </p:txBody>
      </p:sp>
      <p:sp>
        <p:nvSpPr>
          <p:cNvPr id="18" name="上箭头 17"/>
          <p:cNvSpPr/>
          <p:nvPr/>
        </p:nvSpPr>
        <p:spPr bwMode="auto">
          <a:xfrm>
            <a:off x="5408295" y="2693868"/>
            <a:ext cx="381000" cy="152400"/>
          </a:xfrm>
          <a:prstGeom prst="upArrow">
            <a:avLst/>
          </a:prstGeom>
          <a:solidFill>
            <a:srgbClr val="FF3399"/>
          </a:solidFill>
          <a:ln w="1905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New Roman" pitchFamily="18" charset="0"/>
            </a:endParaRPr>
          </a:p>
        </p:txBody>
      </p:sp>
      <p:sp>
        <p:nvSpPr>
          <p:cNvPr id="19" name="矩形 18"/>
          <p:cNvSpPr/>
          <p:nvPr/>
        </p:nvSpPr>
        <p:spPr bwMode="auto">
          <a:xfrm>
            <a:off x="5481955" y="2365375"/>
            <a:ext cx="250825" cy="252730"/>
          </a:xfrm>
          <a:prstGeom prst="rect">
            <a:avLst/>
          </a:prstGeom>
          <a:noFill/>
          <a:ln w="28575" cap="flat" cmpd="sng" algn="ctr">
            <a:solidFill>
              <a:srgbClr val="92D050"/>
            </a:solidFill>
            <a:prstDash val="solid"/>
            <a:miter lim="800000"/>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New Roman" pitchFamily="18" charset="0"/>
            </a:endParaRPr>
          </a:p>
        </p:txBody>
      </p:sp>
      <p:sp>
        <p:nvSpPr>
          <p:cNvPr id="20" name="TextBox 24"/>
          <p:cNvSpPr txBox="1"/>
          <p:nvPr/>
        </p:nvSpPr>
        <p:spPr>
          <a:xfrm>
            <a:off x="4727575" y="2844800"/>
            <a:ext cx="3291840" cy="335280"/>
          </a:xfrm>
          <a:prstGeom prst="rect">
            <a:avLst/>
          </a:prstGeom>
          <a:noFill/>
        </p:spPr>
        <p:txBody>
          <a:bodyPr wrap="square" rtlCol="0">
            <a:spAutoFit/>
          </a:bodyPr>
          <a:lstStyle/>
          <a:p>
            <a:pPr algn="ctr"/>
            <a:r>
              <a:rPr lang="en-US" sz="1600" dirty="0" err="1" smtClean="0">
                <a:solidFill>
                  <a:srgbClr val="0033CC"/>
                </a:solidFill>
                <a:latin typeface="Times New Roman" pitchFamily="18" charset="0"/>
              </a:rPr>
              <a:t>AoD</a:t>
            </a:r>
          </a:p>
        </p:txBody>
      </p:sp>
      <p:sp>
        <p:nvSpPr>
          <p:cNvPr id="21" name="上箭头 20"/>
          <p:cNvSpPr/>
          <p:nvPr/>
        </p:nvSpPr>
        <p:spPr bwMode="auto">
          <a:xfrm>
            <a:off x="6163945" y="2687518"/>
            <a:ext cx="381000" cy="152400"/>
          </a:xfrm>
          <a:prstGeom prst="upArrow">
            <a:avLst/>
          </a:prstGeom>
          <a:solidFill>
            <a:srgbClr val="FF3399"/>
          </a:solidFill>
          <a:ln w="1905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New Roman" pitchFamily="18" charset="0"/>
            </a:endParaRPr>
          </a:p>
        </p:txBody>
      </p:sp>
      <p:sp>
        <p:nvSpPr>
          <p:cNvPr id="22" name="矩形 21"/>
          <p:cNvSpPr/>
          <p:nvPr/>
        </p:nvSpPr>
        <p:spPr bwMode="auto">
          <a:xfrm>
            <a:off x="6237605" y="2359025"/>
            <a:ext cx="250825" cy="252730"/>
          </a:xfrm>
          <a:prstGeom prst="rect">
            <a:avLst/>
          </a:prstGeom>
          <a:noFill/>
          <a:ln w="28575" cap="flat" cmpd="sng" algn="ctr">
            <a:solidFill>
              <a:srgbClr val="92D050"/>
            </a:solidFill>
            <a:prstDash val="solid"/>
            <a:miter lim="800000"/>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New Roman" pitchFamily="18" charset="0"/>
            </a:endParaRPr>
          </a:p>
        </p:txBody>
      </p:sp>
      <p:graphicFrame>
        <p:nvGraphicFramePr>
          <p:cNvPr id="23" name="对象 22">
            <a:hlinkClick r:id="" action="ppaction://ole?verb=0"/>
          </p:cNvPr>
          <p:cNvGraphicFramePr>
            <a:graphicFrameLocks noChangeAspect="1"/>
          </p:cNvGraphicFramePr>
          <p:nvPr/>
        </p:nvGraphicFramePr>
        <p:xfrm>
          <a:off x="999490" y="4622800"/>
          <a:ext cx="4315460" cy="528320"/>
        </p:xfrm>
        <a:graphic>
          <a:graphicData uri="http://schemas.openxmlformats.org/presentationml/2006/ole">
            <mc:AlternateContent xmlns:mc="http://schemas.openxmlformats.org/markup-compatibility/2006">
              <mc:Choice xmlns:v="urn:schemas-microsoft-com:vml" Requires="v">
                <p:oleObj spid="_x0000_s4363" r:id="rId12" imgW="2387600" imgH="292100" progId="Equation.KSEE3">
                  <p:embed/>
                </p:oleObj>
              </mc:Choice>
              <mc:Fallback>
                <p:oleObj r:id="rId12" imgW="2387600" imgH="292100" progId="Equation.KSEE3">
                  <p:embed/>
                  <p:pic>
                    <p:nvPicPr>
                      <p:cNvPr id="0" name="图片 1025"/>
                      <p:cNvPicPr/>
                      <p:nvPr/>
                    </p:nvPicPr>
                    <p:blipFill>
                      <a:blip r:embed="rId13"/>
                      <a:stretch>
                        <a:fillRect/>
                      </a:stretch>
                    </p:blipFill>
                    <p:spPr>
                      <a:xfrm>
                        <a:off x="999490" y="4622800"/>
                        <a:ext cx="4315460" cy="528320"/>
                      </a:xfrm>
                      <a:prstGeom prst="rect">
                        <a:avLst/>
                      </a:prstGeom>
                    </p:spPr>
                  </p:pic>
                </p:oleObj>
              </mc:Fallback>
            </mc:AlternateContent>
          </a:graphicData>
        </a:graphic>
      </p:graphicFrame>
      <p:sp>
        <p:nvSpPr>
          <p:cNvPr id="27" name="TextBox 24"/>
          <p:cNvSpPr txBox="1"/>
          <p:nvPr/>
        </p:nvSpPr>
        <p:spPr>
          <a:xfrm>
            <a:off x="5410200" y="4724400"/>
            <a:ext cx="2717800" cy="335280"/>
          </a:xfrm>
          <a:prstGeom prst="rect">
            <a:avLst/>
          </a:prstGeom>
          <a:noFill/>
        </p:spPr>
        <p:txBody>
          <a:bodyPr wrap="square" rtlCol="0">
            <a:spAutoFit/>
          </a:bodyPr>
          <a:lstStyle/>
          <a:p>
            <a:pPr algn="ctr"/>
            <a:r>
              <a:rPr lang="en-US" sz="1600" dirty="0" smtClean="0">
                <a:solidFill>
                  <a:srgbClr val="0033CC"/>
                </a:solidFill>
                <a:latin typeface="Times New Roman" pitchFamily="18" charset="0"/>
              </a:rPr>
              <a:t>FFT size of OFDM symbol</a:t>
            </a:r>
          </a:p>
        </p:txBody>
      </p:sp>
      <p:sp>
        <p:nvSpPr>
          <p:cNvPr id="28" name="上箭头 27"/>
          <p:cNvSpPr/>
          <p:nvPr/>
        </p:nvSpPr>
        <p:spPr bwMode="auto">
          <a:xfrm rot="16200000">
            <a:off x="5236845" y="4831278"/>
            <a:ext cx="381000" cy="152400"/>
          </a:xfrm>
          <a:prstGeom prst="upArrow">
            <a:avLst/>
          </a:prstGeom>
          <a:solidFill>
            <a:srgbClr val="FF3399"/>
          </a:solidFill>
          <a:ln w="1905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New Roman" pitchFamily="18" charset="0"/>
            </a:endParaRPr>
          </a:p>
        </p:txBody>
      </p:sp>
      <p:sp>
        <p:nvSpPr>
          <p:cNvPr id="29" name="矩形 28"/>
          <p:cNvSpPr/>
          <p:nvPr/>
        </p:nvSpPr>
        <p:spPr bwMode="auto">
          <a:xfrm>
            <a:off x="4931410" y="4716780"/>
            <a:ext cx="250825" cy="393700"/>
          </a:xfrm>
          <a:prstGeom prst="rect">
            <a:avLst/>
          </a:prstGeom>
          <a:noFill/>
          <a:ln w="28575" cap="flat" cmpd="sng" algn="ctr">
            <a:solidFill>
              <a:srgbClr val="92D050"/>
            </a:solidFill>
            <a:prstDash val="solid"/>
            <a:miter lim="800000"/>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New Roman" pitchFamily="18" charset="0"/>
            </a:endParaRPr>
          </a:p>
        </p:txBody>
      </p:sp>
      <p:sp>
        <p:nvSpPr>
          <p:cNvPr id="32" name="TextBox 24"/>
          <p:cNvSpPr txBox="1"/>
          <p:nvPr/>
        </p:nvSpPr>
        <p:spPr>
          <a:xfrm>
            <a:off x="3387090" y="5344160"/>
            <a:ext cx="2125980" cy="335280"/>
          </a:xfrm>
          <a:prstGeom prst="rect">
            <a:avLst/>
          </a:prstGeom>
          <a:noFill/>
        </p:spPr>
        <p:txBody>
          <a:bodyPr wrap="square" rtlCol="0">
            <a:spAutoFit/>
          </a:bodyPr>
          <a:lstStyle/>
          <a:p>
            <a:pPr algn="ctr"/>
            <a:r>
              <a:rPr lang="en-US" sz="1600" dirty="0" smtClean="0">
                <a:solidFill>
                  <a:srgbClr val="0033CC"/>
                </a:solidFill>
                <a:latin typeface="Times New Roman" pitchFamily="18" charset="0"/>
              </a:rPr>
              <a:t>Sampling rate</a:t>
            </a:r>
          </a:p>
        </p:txBody>
      </p:sp>
      <p:sp>
        <p:nvSpPr>
          <p:cNvPr id="33" name="上箭头 32"/>
          <p:cNvSpPr/>
          <p:nvPr/>
        </p:nvSpPr>
        <p:spPr bwMode="auto">
          <a:xfrm>
            <a:off x="4239895" y="5167828"/>
            <a:ext cx="381000" cy="152400"/>
          </a:xfrm>
          <a:prstGeom prst="upArrow">
            <a:avLst/>
          </a:prstGeom>
          <a:solidFill>
            <a:srgbClr val="FF3399"/>
          </a:solidFill>
          <a:ln w="1905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New Roman" pitchFamily="18" charset="0"/>
            </a:endParaRPr>
          </a:p>
        </p:txBody>
      </p:sp>
      <p:sp>
        <p:nvSpPr>
          <p:cNvPr id="34" name="矩形 33"/>
          <p:cNvSpPr/>
          <p:nvPr/>
        </p:nvSpPr>
        <p:spPr bwMode="auto">
          <a:xfrm>
            <a:off x="4366447" y="4709795"/>
            <a:ext cx="304165" cy="412750"/>
          </a:xfrm>
          <a:prstGeom prst="rect">
            <a:avLst/>
          </a:prstGeom>
          <a:noFill/>
          <a:ln w="28575" cap="flat" cmpd="sng" algn="ctr">
            <a:solidFill>
              <a:srgbClr val="92D050"/>
            </a:solidFill>
            <a:prstDash val="solid"/>
            <a:miter lim="800000"/>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smtClean="0">
                <a:latin typeface="Times New Roman" pitchFamily="18" charset="0"/>
              </a:rPr>
              <a:t>System Model</a:t>
            </a:r>
          </a:p>
        </p:txBody>
      </p:sp>
      <p:sp>
        <p:nvSpPr>
          <p:cNvPr id="26" name="Rectangle 3"/>
          <p:cNvSpPr txBox="1">
            <a:spLocks noChangeArrowheads="1"/>
          </p:cNvSpPr>
          <p:nvPr/>
        </p:nvSpPr>
        <p:spPr bwMode="auto">
          <a:xfrm>
            <a:off x="69850" y="1219835"/>
            <a:ext cx="8921750" cy="996950"/>
          </a:xfrm>
          <a:prstGeom prst="rect">
            <a:avLst/>
          </a:prstGeom>
          <a:noFill/>
          <a:ln w="9525">
            <a:noFill/>
            <a:miter lim="800000"/>
          </a:ln>
        </p:spPr>
        <p:txBody>
          <a:bodyPr/>
          <a:lstStyle/>
          <a:p>
            <a:pPr marL="342900" indent="-342900" eaLnBrk="1" hangingPunct="1">
              <a:spcBef>
                <a:spcPct val="20000"/>
              </a:spcBef>
              <a:buClr>
                <a:srgbClr val="000000"/>
              </a:buClr>
              <a:buFont typeface="Wingdings" pitchFamily="2" charset="2"/>
              <a:buChar char="l"/>
              <a:defRPr/>
            </a:pPr>
            <a:r>
              <a:rPr lang="en-US" altLang="zh-CN" sz="2800" b="1" kern="0" dirty="0" smtClean="0">
                <a:solidFill>
                  <a:srgbClr val="FF0000"/>
                </a:solidFill>
                <a:latin typeface="Times New Roman" pitchFamily="18" charset="0"/>
                <a:sym typeface="Wingdings" pitchFamily="2" charset="2"/>
              </a:rPr>
              <a:t>Sparsity</a:t>
            </a:r>
            <a:r>
              <a:rPr lang="en-US" altLang="zh-CN" sz="2800" b="1" kern="0" dirty="0" smtClean="0">
                <a:solidFill>
                  <a:srgbClr val="000000"/>
                </a:solidFill>
                <a:latin typeface="Times New Roman" pitchFamily="18" charset="0"/>
                <a:sym typeface="Wingdings" pitchFamily="2" charset="2"/>
              </a:rPr>
              <a:t> of mWave massive MIMO channels</a:t>
            </a:r>
          </a:p>
          <a:p>
            <a:pPr marL="800100" lvl="1" indent="-342900" eaLnBrk="1" hangingPunct="1">
              <a:spcBef>
                <a:spcPct val="20000"/>
              </a:spcBef>
              <a:buClr>
                <a:srgbClr val="000000"/>
              </a:buClr>
              <a:buFont typeface="Wingdings" charset="0"/>
              <a:buChar char="n"/>
              <a:defRPr/>
            </a:pPr>
            <a:r>
              <a:rPr lang="en-US" altLang="zh-CN" b="1" kern="0" dirty="0" smtClean="0">
                <a:solidFill>
                  <a:srgbClr val="FF0000"/>
                </a:solidFill>
                <a:latin typeface="Times New Roman" pitchFamily="18" charset="0"/>
                <a:sym typeface="+mn-ea"/>
              </a:rPr>
              <a:t>Frequency-domain </a:t>
            </a:r>
            <a:r>
              <a:rPr lang="en-US" altLang="zh-CN" kern="0" dirty="0" smtClean="0">
                <a:solidFill>
                  <a:srgbClr val="000000"/>
                </a:solidFill>
                <a:latin typeface="Times New Roman" pitchFamily="18" charset="0"/>
                <a:sym typeface="+mn-ea"/>
              </a:rPr>
              <a:t>mmWave MIMO channels</a:t>
            </a:r>
          </a:p>
          <a:p>
            <a:pPr marL="800100" lvl="1" indent="-342900" eaLnBrk="1" hangingPunct="1">
              <a:spcBef>
                <a:spcPct val="20000"/>
              </a:spcBef>
              <a:buClr>
                <a:srgbClr val="000000"/>
              </a:buClr>
              <a:buFont typeface="Wingdings" charset="0"/>
              <a:buChar char="n"/>
              <a:defRPr/>
            </a:pPr>
            <a:endParaRPr lang="en-US" altLang="zh-CN" kern="0" dirty="0" smtClean="0">
              <a:solidFill>
                <a:srgbClr val="000000"/>
              </a:solidFill>
              <a:latin typeface="Times New Roman" pitchFamily="18" charset="0"/>
              <a:sym typeface="+mn-ea"/>
            </a:endParaRPr>
          </a:p>
          <a:p>
            <a:pPr marL="800100" lvl="1" indent="-342900" eaLnBrk="1" hangingPunct="1">
              <a:spcBef>
                <a:spcPct val="20000"/>
              </a:spcBef>
              <a:buClr>
                <a:srgbClr val="000000"/>
              </a:buClr>
              <a:buFont typeface="Wingdings" charset="0"/>
              <a:buChar char="n"/>
              <a:defRPr/>
            </a:pPr>
            <a:endParaRPr lang="en-US" altLang="zh-CN" kern="0" dirty="0" smtClean="0">
              <a:solidFill>
                <a:srgbClr val="000000"/>
              </a:solidFill>
              <a:latin typeface="Times New Roman" pitchFamily="18" charset="0"/>
              <a:sym typeface="+mn-ea"/>
            </a:endParaRPr>
          </a:p>
          <a:p>
            <a:pPr lvl="1" indent="0" eaLnBrk="1" hangingPunct="1">
              <a:spcBef>
                <a:spcPct val="20000"/>
              </a:spcBef>
              <a:buClr>
                <a:srgbClr val="000000"/>
              </a:buClr>
              <a:buFont typeface="Wingdings" charset="0"/>
              <a:buNone/>
              <a:defRPr/>
            </a:pPr>
            <a:r>
              <a:rPr lang="en-US" altLang="zh-CN" sz="800" kern="0" dirty="0" smtClean="0">
                <a:solidFill>
                  <a:srgbClr val="000000"/>
                </a:solidFill>
                <a:latin typeface="Times New Roman" pitchFamily="18" charset="0"/>
                <a:sym typeface="+mn-ea"/>
              </a:rPr>
              <a:t>  </a:t>
            </a:r>
          </a:p>
          <a:p>
            <a:pPr marL="800100" lvl="1" indent="-342900" eaLnBrk="1" hangingPunct="1">
              <a:spcBef>
                <a:spcPct val="20000"/>
              </a:spcBef>
              <a:buClr>
                <a:srgbClr val="000000"/>
              </a:buClr>
              <a:buFont typeface="Wingdings" charset="0"/>
              <a:buChar char="n"/>
              <a:defRPr/>
            </a:pPr>
            <a:r>
              <a:rPr lang="en-US" altLang="zh-CN" b="1" kern="0" dirty="0" smtClean="0">
                <a:solidFill>
                  <a:srgbClr val="FF0000"/>
                </a:solidFill>
                <a:latin typeface="Times New Roman" pitchFamily="18" charset="0"/>
                <a:sym typeface="+mn-ea"/>
              </a:rPr>
              <a:t>Angle-domain </a:t>
            </a:r>
            <a:r>
              <a:rPr lang="en-US" altLang="zh-CN" kern="0" dirty="0" smtClean="0">
                <a:solidFill>
                  <a:srgbClr val="000000"/>
                </a:solidFill>
                <a:latin typeface="Times New Roman" pitchFamily="18" charset="0"/>
                <a:sym typeface="+mn-ea"/>
              </a:rPr>
              <a:t>mmWave MIMO channels</a:t>
            </a:r>
            <a:endParaRPr lang="en-US" altLang="zh-CN" kern="0" dirty="0" smtClean="0">
              <a:solidFill>
                <a:srgbClr val="000000"/>
              </a:solidFill>
              <a:latin typeface="Times New Roman" pitchFamily="18" charset="0"/>
            </a:endParaRPr>
          </a:p>
          <a:p>
            <a:pPr marL="800100" lvl="1" indent="-342900" eaLnBrk="1" hangingPunct="1">
              <a:spcBef>
                <a:spcPct val="20000"/>
              </a:spcBef>
              <a:buClr>
                <a:srgbClr val="000000"/>
              </a:buClr>
              <a:buFont typeface="Wingdings" charset="0"/>
              <a:buChar char="n"/>
              <a:defRPr/>
            </a:pPr>
            <a:endParaRPr lang="en-US" altLang="zh-CN" kern="0" dirty="0" smtClean="0">
              <a:solidFill>
                <a:srgbClr val="000000"/>
              </a:solidFill>
              <a:latin typeface="Times New Roman" pitchFamily="18" charset="0"/>
              <a:sym typeface="+mn-ea"/>
            </a:endParaRPr>
          </a:p>
          <a:p>
            <a:pPr marL="800100" lvl="1" indent="-342900" eaLnBrk="1" hangingPunct="1">
              <a:spcBef>
                <a:spcPct val="20000"/>
              </a:spcBef>
              <a:buClr>
                <a:srgbClr val="000000"/>
              </a:buClr>
              <a:buFont typeface="Wingdings" charset="0"/>
              <a:buChar char="n"/>
              <a:defRPr/>
            </a:pPr>
            <a:endParaRPr lang="en-US" altLang="zh-CN" kern="0" dirty="0" smtClean="0">
              <a:solidFill>
                <a:srgbClr val="000000"/>
              </a:solidFill>
              <a:latin typeface="Times New Roman" pitchFamily="18" charset="0"/>
              <a:sym typeface="+mn-ea"/>
            </a:endParaRPr>
          </a:p>
          <a:p>
            <a:pPr marL="800100" lvl="1" indent="-342900" eaLnBrk="1" hangingPunct="1">
              <a:spcBef>
                <a:spcPct val="20000"/>
              </a:spcBef>
              <a:buClr>
                <a:srgbClr val="000000"/>
              </a:buClr>
              <a:buFont typeface="Wingdings" charset="0"/>
              <a:buChar char="n"/>
              <a:defRPr/>
            </a:pPr>
            <a:endParaRPr lang="en-US" altLang="zh-CN" kern="0" dirty="0" smtClean="0">
              <a:solidFill>
                <a:srgbClr val="000000"/>
              </a:solidFill>
              <a:latin typeface="Times New Roman" pitchFamily="18" charset="0"/>
            </a:endParaRPr>
          </a:p>
        </p:txBody>
      </p:sp>
      <p:sp>
        <p:nvSpPr>
          <p:cNvPr id="9" name="TextBox 18"/>
          <p:cNvSpPr txBox="1">
            <a:spLocks noChangeArrowheads="1"/>
          </p:cNvSpPr>
          <p:nvPr/>
        </p:nvSpPr>
        <p:spPr bwMode="auto">
          <a:xfrm>
            <a:off x="370840" y="6062990"/>
            <a:ext cx="8534400" cy="457200"/>
          </a:xfrm>
          <a:prstGeom prst="rect">
            <a:avLst/>
          </a:prstGeom>
          <a:noFill/>
          <a:ln w="9525">
            <a:solidFill>
              <a:schemeClr val="bg1"/>
            </a:solidFill>
            <a:miter lim="800000"/>
          </a:ln>
        </p:spPr>
        <p:txBody>
          <a:bodyPr wrap="square">
            <a:spAutoFit/>
          </a:bodyPr>
          <a:lstStyle/>
          <a:p>
            <a:pPr indent="-457200" algn="just"/>
            <a:r>
              <a:rPr lang="en-US" altLang="zh-CN" sz="1200" kern="0" dirty="0" smtClean="0">
                <a:solidFill>
                  <a:srgbClr val="000000"/>
                </a:solidFill>
                <a:latin typeface="Times New Roman" pitchFamily="18" charset="0"/>
                <a:sym typeface="Wingdings" pitchFamily="2" charset="2"/>
              </a:rPr>
              <a:t>[</a:t>
            </a:r>
            <a:r>
              <a:rPr lang="en-US" altLang="zh-CN" sz="1200" dirty="0" err="1" smtClean="0">
                <a:solidFill>
                  <a:srgbClr val="000000"/>
                </a:solidFill>
                <a:latin typeface="Times New Roman" pitchFamily="18" charset="0"/>
                <a:sym typeface="+mn-ea"/>
              </a:rPr>
              <a:t>A. Alkhateeb'14</a:t>
            </a:r>
            <a:r>
              <a:rPr lang="en-US" altLang="zh-CN" sz="1200" kern="0" dirty="0" smtClean="0">
                <a:solidFill>
                  <a:srgbClr val="000000"/>
                </a:solidFill>
                <a:latin typeface="Times New Roman" pitchFamily="18" charset="0"/>
                <a:sym typeface="Wingdings" pitchFamily="2" charset="2"/>
              </a:rPr>
              <a:t>] </a:t>
            </a:r>
            <a:r>
              <a:rPr lang="en-US" altLang="zh-CN" sz="1200" dirty="0" err="1" smtClean="0">
                <a:solidFill>
                  <a:srgbClr val="000000"/>
                </a:solidFill>
                <a:latin typeface="Times New Roman" pitchFamily="18" charset="0"/>
                <a:sym typeface="+mn-ea"/>
              </a:rPr>
              <a:t>A. Alkhateeb, et al., “Channel estimation and hybrid precoding for millimeter wave cellular systems,” IEEE J. Sel. Topics Signal Process., vol. 8, no. 5, pp. 831-846, Oct. 2014.</a:t>
            </a:r>
            <a:endParaRPr lang="en-US" altLang="zh-CN" sz="1200" dirty="0" err="1" smtClean="0">
              <a:solidFill>
                <a:srgbClr val="000000"/>
              </a:solidFill>
              <a:latin typeface="Times New Roman" pitchFamily="18" charset="0"/>
            </a:endParaRPr>
          </a:p>
        </p:txBody>
      </p:sp>
      <p:graphicFrame>
        <p:nvGraphicFramePr>
          <p:cNvPr id="23" name="对象 22">
            <a:hlinkClick r:id="" action="ppaction://ole?verb=0"/>
          </p:cNvPr>
          <p:cNvGraphicFramePr>
            <a:graphicFrameLocks noChangeAspect="1"/>
          </p:cNvGraphicFramePr>
          <p:nvPr/>
        </p:nvGraphicFramePr>
        <p:xfrm>
          <a:off x="990600" y="2209800"/>
          <a:ext cx="4315460" cy="528320"/>
        </p:xfrm>
        <a:graphic>
          <a:graphicData uri="http://schemas.openxmlformats.org/presentationml/2006/ole">
            <mc:AlternateContent xmlns:mc="http://schemas.openxmlformats.org/markup-compatibility/2006">
              <mc:Choice xmlns:v="urn:schemas-microsoft-com:vml" Requires="v">
                <p:oleObj spid="_x0000_s5279" r:id="rId4" imgW="2387600" imgH="292100" progId="Equation.KSEE3">
                  <p:embed/>
                </p:oleObj>
              </mc:Choice>
              <mc:Fallback>
                <p:oleObj r:id="rId4" imgW="2387600" imgH="292100" progId="Equation.KSEE3">
                  <p:embed/>
                  <p:pic>
                    <p:nvPicPr>
                      <p:cNvPr id="0" name="图片 1025"/>
                      <p:cNvPicPr/>
                      <p:nvPr/>
                    </p:nvPicPr>
                    <p:blipFill>
                      <a:blip r:embed="rId5"/>
                      <a:stretch>
                        <a:fillRect/>
                      </a:stretch>
                    </p:blipFill>
                    <p:spPr>
                      <a:xfrm>
                        <a:off x="990600" y="2209800"/>
                        <a:ext cx="4315460" cy="528320"/>
                      </a:xfrm>
                      <a:prstGeom prst="rect">
                        <a:avLst/>
                      </a:prstGeom>
                    </p:spPr>
                  </p:pic>
                </p:oleObj>
              </mc:Fallback>
            </mc:AlternateContent>
          </a:graphicData>
        </a:graphic>
      </p:graphicFrame>
      <p:sp>
        <p:nvSpPr>
          <p:cNvPr id="27" name="TextBox 24"/>
          <p:cNvSpPr txBox="1"/>
          <p:nvPr/>
        </p:nvSpPr>
        <p:spPr>
          <a:xfrm>
            <a:off x="5181600" y="2286000"/>
            <a:ext cx="2717800" cy="335280"/>
          </a:xfrm>
          <a:prstGeom prst="rect">
            <a:avLst/>
          </a:prstGeom>
          <a:noFill/>
        </p:spPr>
        <p:txBody>
          <a:bodyPr wrap="square" rtlCol="0">
            <a:spAutoFit/>
          </a:bodyPr>
          <a:lstStyle/>
          <a:p>
            <a:pPr algn="ctr"/>
            <a:r>
              <a:rPr lang="en-US" sz="1600" dirty="0" err="1" smtClean="0">
                <a:solidFill>
                  <a:srgbClr val="0033CC"/>
                </a:solidFill>
                <a:latin typeface="Times New Roman" pitchFamily="18" charset="0"/>
              </a:rPr>
              <a:t>FFT size of OFDM</a:t>
            </a:r>
          </a:p>
        </p:txBody>
      </p:sp>
      <p:sp>
        <p:nvSpPr>
          <p:cNvPr id="28" name="上箭头 27"/>
          <p:cNvSpPr/>
          <p:nvPr/>
        </p:nvSpPr>
        <p:spPr bwMode="auto">
          <a:xfrm rot="16200000">
            <a:off x="5236845" y="2392878"/>
            <a:ext cx="381000" cy="152400"/>
          </a:xfrm>
          <a:prstGeom prst="upArrow">
            <a:avLst/>
          </a:prstGeom>
          <a:solidFill>
            <a:srgbClr val="FF3399"/>
          </a:solidFill>
          <a:ln w="1905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New Roman" pitchFamily="18" charset="0"/>
            </a:endParaRPr>
          </a:p>
        </p:txBody>
      </p:sp>
      <p:sp>
        <p:nvSpPr>
          <p:cNvPr id="29" name="矩形 28"/>
          <p:cNvSpPr/>
          <p:nvPr/>
        </p:nvSpPr>
        <p:spPr bwMode="auto">
          <a:xfrm>
            <a:off x="4929505" y="2323465"/>
            <a:ext cx="250825" cy="252730"/>
          </a:xfrm>
          <a:prstGeom prst="rect">
            <a:avLst/>
          </a:prstGeom>
          <a:noFill/>
          <a:ln w="28575" cap="flat" cmpd="sng" algn="ctr">
            <a:solidFill>
              <a:srgbClr val="92D050"/>
            </a:solidFill>
            <a:prstDash val="solid"/>
            <a:miter lim="800000"/>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New Roman" pitchFamily="18" charset="0"/>
            </a:endParaRPr>
          </a:p>
        </p:txBody>
      </p:sp>
      <p:sp>
        <p:nvSpPr>
          <p:cNvPr id="32" name="TextBox 24"/>
          <p:cNvSpPr txBox="1"/>
          <p:nvPr/>
        </p:nvSpPr>
        <p:spPr>
          <a:xfrm>
            <a:off x="3387090" y="2905760"/>
            <a:ext cx="2125980" cy="335280"/>
          </a:xfrm>
          <a:prstGeom prst="rect">
            <a:avLst/>
          </a:prstGeom>
          <a:noFill/>
        </p:spPr>
        <p:txBody>
          <a:bodyPr wrap="square" rtlCol="0">
            <a:spAutoFit/>
          </a:bodyPr>
          <a:lstStyle/>
          <a:p>
            <a:pPr algn="ctr"/>
            <a:r>
              <a:rPr lang="en-US" sz="1600" dirty="0" smtClean="0">
                <a:solidFill>
                  <a:srgbClr val="0033CC"/>
                </a:solidFill>
                <a:latin typeface="Times New Roman" pitchFamily="18" charset="0"/>
              </a:rPr>
              <a:t>Sampling rate</a:t>
            </a:r>
          </a:p>
        </p:txBody>
      </p:sp>
      <p:sp>
        <p:nvSpPr>
          <p:cNvPr id="33" name="上箭头 32"/>
          <p:cNvSpPr/>
          <p:nvPr/>
        </p:nvSpPr>
        <p:spPr bwMode="auto">
          <a:xfrm>
            <a:off x="4239895" y="2729428"/>
            <a:ext cx="381000" cy="152400"/>
          </a:xfrm>
          <a:prstGeom prst="upArrow">
            <a:avLst/>
          </a:prstGeom>
          <a:solidFill>
            <a:srgbClr val="FF3399"/>
          </a:solidFill>
          <a:ln w="1905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New Roman" pitchFamily="18" charset="0"/>
            </a:endParaRPr>
          </a:p>
        </p:txBody>
      </p:sp>
      <p:sp>
        <p:nvSpPr>
          <p:cNvPr id="34" name="矩形 33"/>
          <p:cNvSpPr/>
          <p:nvPr/>
        </p:nvSpPr>
        <p:spPr bwMode="auto">
          <a:xfrm>
            <a:off x="4313555" y="2320925"/>
            <a:ext cx="250825" cy="252730"/>
          </a:xfrm>
          <a:prstGeom prst="rect">
            <a:avLst/>
          </a:prstGeom>
          <a:noFill/>
          <a:ln w="28575" cap="flat" cmpd="sng" algn="ctr">
            <a:solidFill>
              <a:srgbClr val="92D050"/>
            </a:solidFill>
            <a:prstDash val="solid"/>
            <a:miter lim="800000"/>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New Roman" pitchFamily="18" charset="0"/>
            </a:endParaRPr>
          </a:p>
        </p:txBody>
      </p:sp>
      <p:graphicFrame>
        <p:nvGraphicFramePr>
          <p:cNvPr id="8" name="对象 7">
            <a:hlinkClick r:id="" action="ppaction://ole?verb=0"/>
          </p:cNvPr>
          <p:cNvGraphicFramePr>
            <a:graphicFrameLocks noChangeAspect="1"/>
          </p:cNvGraphicFramePr>
          <p:nvPr/>
        </p:nvGraphicFramePr>
        <p:xfrm>
          <a:off x="1852295" y="3745865"/>
          <a:ext cx="2128520" cy="561340"/>
        </p:xfrm>
        <a:graphic>
          <a:graphicData uri="http://schemas.openxmlformats.org/presentationml/2006/ole">
            <mc:AlternateContent xmlns:mc="http://schemas.openxmlformats.org/markup-compatibility/2006">
              <mc:Choice xmlns:v="urn:schemas-microsoft-com:vml" Requires="v">
                <p:oleObj spid="_x0000_s5280" r:id="rId6" imgW="965200" imgH="254000" progId="Equation.KSEE3">
                  <p:embed/>
                </p:oleObj>
              </mc:Choice>
              <mc:Fallback>
                <p:oleObj r:id="rId6" imgW="965200" imgH="254000" progId="Equation.KSEE3">
                  <p:embed/>
                  <p:pic>
                    <p:nvPicPr>
                      <p:cNvPr id="0" name="图片 1025"/>
                      <p:cNvPicPr/>
                      <p:nvPr/>
                    </p:nvPicPr>
                    <p:blipFill>
                      <a:blip r:embed="rId7"/>
                      <a:stretch>
                        <a:fillRect/>
                      </a:stretch>
                    </p:blipFill>
                    <p:spPr>
                      <a:xfrm>
                        <a:off x="1852295" y="3745865"/>
                        <a:ext cx="2128520" cy="561340"/>
                      </a:xfrm>
                      <a:prstGeom prst="rect">
                        <a:avLst/>
                      </a:prstGeom>
                    </p:spPr>
                  </p:pic>
                </p:oleObj>
              </mc:Fallback>
            </mc:AlternateContent>
          </a:graphicData>
        </a:graphic>
      </p:graphicFrame>
      <p:sp>
        <p:nvSpPr>
          <p:cNvPr id="42" name="TextBox 24"/>
          <p:cNvSpPr txBox="1"/>
          <p:nvPr/>
        </p:nvSpPr>
        <p:spPr>
          <a:xfrm>
            <a:off x="1524000" y="4495800"/>
            <a:ext cx="2125980" cy="335280"/>
          </a:xfrm>
          <a:prstGeom prst="rect">
            <a:avLst/>
          </a:prstGeom>
          <a:noFill/>
        </p:spPr>
        <p:txBody>
          <a:bodyPr wrap="square" rtlCol="0">
            <a:spAutoFit/>
          </a:bodyPr>
          <a:lstStyle/>
          <a:p>
            <a:pPr algn="ctr"/>
            <a:r>
              <a:rPr lang="en-US" sz="1600" dirty="0" err="1" smtClean="0">
                <a:solidFill>
                  <a:srgbClr val="0033CC"/>
                </a:solidFill>
                <a:latin typeface="Times New Roman" pitchFamily="18" charset="0"/>
              </a:rPr>
              <a:t>Rx DFT matrix</a:t>
            </a:r>
          </a:p>
        </p:txBody>
      </p:sp>
      <p:sp>
        <p:nvSpPr>
          <p:cNvPr id="43" name="上箭头 42"/>
          <p:cNvSpPr/>
          <p:nvPr/>
        </p:nvSpPr>
        <p:spPr bwMode="auto">
          <a:xfrm>
            <a:off x="2614295" y="4304228"/>
            <a:ext cx="381000" cy="152400"/>
          </a:xfrm>
          <a:prstGeom prst="upArrow">
            <a:avLst/>
          </a:prstGeom>
          <a:solidFill>
            <a:srgbClr val="FF3399"/>
          </a:solidFill>
          <a:ln w="1905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New Roman" pitchFamily="18" charset="0"/>
            </a:endParaRPr>
          </a:p>
        </p:txBody>
      </p:sp>
      <p:sp>
        <p:nvSpPr>
          <p:cNvPr id="44" name="矩形 43"/>
          <p:cNvSpPr/>
          <p:nvPr/>
        </p:nvSpPr>
        <p:spPr bwMode="auto">
          <a:xfrm>
            <a:off x="2689225" y="3804285"/>
            <a:ext cx="356235" cy="420370"/>
          </a:xfrm>
          <a:prstGeom prst="rect">
            <a:avLst/>
          </a:prstGeom>
          <a:noFill/>
          <a:ln w="28575" cap="flat" cmpd="sng" algn="ctr">
            <a:solidFill>
              <a:srgbClr val="92D050"/>
            </a:solidFill>
            <a:prstDash val="solid"/>
            <a:miter lim="800000"/>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New Roman" pitchFamily="18" charset="0"/>
            </a:endParaRPr>
          </a:p>
        </p:txBody>
      </p:sp>
      <p:sp>
        <p:nvSpPr>
          <p:cNvPr id="46" name="矩形 45"/>
          <p:cNvSpPr/>
          <p:nvPr/>
        </p:nvSpPr>
        <p:spPr bwMode="auto">
          <a:xfrm>
            <a:off x="3502025" y="3801745"/>
            <a:ext cx="356235" cy="420370"/>
          </a:xfrm>
          <a:prstGeom prst="rect">
            <a:avLst/>
          </a:prstGeom>
          <a:noFill/>
          <a:ln w="28575" cap="flat" cmpd="sng" algn="ctr">
            <a:solidFill>
              <a:srgbClr val="92D050"/>
            </a:solidFill>
            <a:prstDash val="solid"/>
            <a:miter lim="800000"/>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New Roman" pitchFamily="18" charset="0"/>
            </a:endParaRPr>
          </a:p>
        </p:txBody>
      </p:sp>
      <p:sp>
        <p:nvSpPr>
          <p:cNvPr id="47" name="TextBox 24"/>
          <p:cNvSpPr txBox="1"/>
          <p:nvPr/>
        </p:nvSpPr>
        <p:spPr>
          <a:xfrm>
            <a:off x="2893060" y="4500880"/>
            <a:ext cx="2125980" cy="335280"/>
          </a:xfrm>
          <a:prstGeom prst="rect">
            <a:avLst/>
          </a:prstGeom>
          <a:noFill/>
        </p:spPr>
        <p:txBody>
          <a:bodyPr wrap="square" rtlCol="0">
            <a:spAutoFit/>
          </a:bodyPr>
          <a:lstStyle/>
          <a:p>
            <a:pPr algn="ctr"/>
            <a:r>
              <a:rPr lang="en-US" sz="1600" dirty="0" err="1" smtClean="0">
                <a:solidFill>
                  <a:srgbClr val="0033CC"/>
                </a:solidFill>
                <a:latin typeface="Times New Roman" pitchFamily="18" charset="0"/>
              </a:rPr>
              <a:t>Tx DFT matrix</a:t>
            </a:r>
          </a:p>
        </p:txBody>
      </p:sp>
      <p:sp>
        <p:nvSpPr>
          <p:cNvPr id="48" name="上箭头 47"/>
          <p:cNvSpPr/>
          <p:nvPr/>
        </p:nvSpPr>
        <p:spPr bwMode="auto">
          <a:xfrm>
            <a:off x="3526155" y="4309308"/>
            <a:ext cx="381000" cy="152400"/>
          </a:xfrm>
          <a:prstGeom prst="upArrow">
            <a:avLst/>
          </a:prstGeom>
          <a:solidFill>
            <a:srgbClr val="FF3399"/>
          </a:solidFill>
          <a:ln w="1905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New Roman" pitchFamily="18" charset="0"/>
            </a:endParaRPr>
          </a:p>
        </p:txBody>
      </p:sp>
      <p:graphicFrame>
        <p:nvGraphicFramePr>
          <p:cNvPr id="49" name="内容占位符 48">
            <a:hlinkClick r:id="" action="ppaction://ole?verb=0"/>
          </p:cNvPr>
          <p:cNvGraphicFramePr>
            <a:graphicFrameLocks noGrp="1" noChangeAspect="1"/>
          </p:cNvGraphicFramePr>
          <p:nvPr>
            <p:ph idx="1"/>
          </p:nvPr>
        </p:nvGraphicFramePr>
        <p:xfrm>
          <a:off x="991870" y="4876800"/>
          <a:ext cx="4949190" cy="572770"/>
        </p:xfrm>
        <a:graphic>
          <a:graphicData uri="http://schemas.openxmlformats.org/presentationml/2006/ole">
            <mc:AlternateContent xmlns:mc="http://schemas.openxmlformats.org/markup-compatibility/2006">
              <mc:Choice xmlns:v="urn:schemas-microsoft-com:vml" Requires="v">
                <p:oleObj spid="_x0000_s5281" r:id="rId8" imgW="2997200" imgH="279400" progId="Equation.KSEE3">
                  <p:embed/>
                </p:oleObj>
              </mc:Choice>
              <mc:Fallback>
                <p:oleObj r:id="rId8" imgW="2997200" imgH="279400" progId="Equation.KSEE3">
                  <p:embed/>
                  <p:pic>
                    <p:nvPicPr>
                      <p:cNvPr id="0" name="图片 1025"/>
                      <p:cNvPicPr/>
                      <p:nvPr/>
                    </p:nvPicPr>
                    <p:blipFill>
                      <a:blip r:embed="rId9"/>
                      <a:stretch>
                        <a:fillRect/>
                      </a:stretch>
                    </p:blipFill>
                    <p:spPr>
                      <a:xfrm>
                        <a:off x="991870" y="4876800"/>
                        <a:ext cx="4949190" cy="572770"/>
                      </a:xfrm>
                      <a:prstGeom prst="rect">
                        <a:avLst/>
                      </a:prstGeom>
                    </p:spPr>
                  </p:pic>
                </p:oleObj>
              </mc:Fallback>
            </mc:AlternateContent>
          </a:graphicData>
        </a:graphic>
      </p:graphicFrame>
      <p:pic>
        <p:nvPicPr>
          <p:cNvPr id="51" name="Picture 3"/>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5867400" y="3581400"/>
            <a:ext cx="3223260" cy="240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上箭头 51"/>
          <p:cNvSpPr/>
          <p:nvPr/>
        </p:nvSpPr>
        <p:spPr bwMode="auto">
          <a:xfrm rot="5400000">
            <a:off x="1586865" y="3939738"/>
            <a:ext cx="381000" cy="152400"/>
          </a:xfrm>
          <a:prstGeom prst="upArrow">
            <a:avLst/>
          </a:prstGeom>
          <a:solidFill>
            <a:srgbClr val="FF3399"/>
          </a:solidFill>
          <a:ln w="1905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New Roman" pitchFamily="18" charset="0"/>
            </a:endParaRPr>
          </a:p>
        </p:txBody>
      </p:sp>
      <p:sp>
        <p:nvSpPr>
          <p:cNvPr id="53" name="TextBox 24"/>
          <p:cNvSpPr txBox="1"/>
          <p:nvPr/>
        </p:nvSpPr>
        <p:spPr>
          <a:xfrm>
            <a:off x="203200" y="3708400"/>
            <a:ext cx="2125980" cy="579120"/>
          </a:xfrm>
          <a:prstGeom prst="rect">
            <a:avLst/>
          </a:prstGeom>
          <a:noFill/>
        </p:spPr>
        <p:txBody>
          <a:bodyPr wrap="square" rtlCol="0">
            <a:spAutoFit/>
          </a:bodyPr>
          <a:lstStyle/>
          <a:p>
            <a:pPr algn="ctr"/>
            <a:r>
              <a:rPr lang="en-US" sz="1600" dirty="0" err="1" smtClean="0">
                <a:solidFill>
                  <a:srgbClr val="0033CC"/>
                </a:solidFill>
                <a:latin typeface="Times New Roman" pitchFamily="18" charset="0"/>
              </a:rPr>
              <a:t>Sparse </a:t>
            </a:r>
          </a:p>
          <a:p>
            <a:pPr algn="ctr"/>
            <a:r>
              <a:rPr lang="en-US" sz="1600" dirty="0" err="1" smtClean="0">
                <a:solidFill>
                  <a:srgbClr val="0033CC"/>
                </a:solidFill>
                <a:latin typeface="Times New Roman" pitchFamily="18" charset="0"/>
              </a:rPr>
              <a:t>matrix</a:t>
            </a:r>
          </a:p>
        </p:txBody>
      </p:sp>
      <p:sp>
        <p:nvSpPr>
          <p:cNvPr id="54" name="TextBox 24"/>
          <p:cNvSpPr txBox="1"/>
          <p:nvPr/>
        </p:nvSpPr>
        <p:spPr>
          <a:xfrm>
            <a:off x="4648200" y="5638800"/>
            <a:ext cx="2125980" cy="335280"/>
          </a:xfrm>
          <a:prstGeom prst="rect">
            <a:avLst/>
          </a:prstGeom>
          <a:noFill/>
        </p:spPr>
        <p:txBody>
          <a:bodyPr wrap="square" rtlCol="0">
            <a:spAutoFit/>
          </a:bodyPr>
          <a:lstStyle/>
          <a:p>
            <a:pPr algn="ctr"/>
            <a:r>
              <a:rPr lang="en-US" sz="1600" dirty="0" err="1" smtClean="0">
                <a:solidFill>
                  <a:srgbClr val="0033CC"/>
                </a:solidFill>
                <a:latin typeface="Times New Roman" pitchFamily="18" charset="0"/>
              </a:rPr>
              <a:t>Sparse vector</a:t>
            </a:r>
          </a:p>
        </p:txBody>
      </p:sp>
      <p:sp>
        <p:nvSpPr>
          <p:cNvPr id="55" name="上箭头 54"/>
          <p:cNvSpPr/>
          <p:nvPr/>
        </p:nvSpPr>
        <p:spPr bwMode="auto">
          <a:xfrm>
            <a:off x="5526405" y="5444688"/>
            <a:ext cx="381000" cy="152400"/>
          </a:xfrm>
          <a:prstGeom prst="upArrow">
            <a:avLst/>
          </a:prstGeom>
          <a:solidFill>
            <a:srgbClr val="FF3399"/>
          </a:solidFill>
          <a:ln w="1905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SIP_template1">
  <a:themeElements>
    <a:clrScheme name="CSIP_template1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SIP_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spcBef>
            <a:spcPct val="0"/>
          </a:spcBef>
          <a:spcAft>
            <a:spcPct val="0"/>
          </a:spcAft>
          <a:buClrTx/>
          <a:buSzTx/>
          <a:buFontTx/>
          <a:buNone/>
          <a:defRPr kumimoji="0" lang="en-US" altLang="en-US" sz="2400" b="0" i="0" u="none" strike="noStrike" cap="none" normalizeH="0" baseline="0" smtClean="0">
            <a:ln>
              <a:noFill/>
            </a:ln>
            <a:solidFill>
              <a:schemeClr val="tx1"/>
            </a:solidFill>
            <a:effectLst/>
            <a:latin typeface="Arial" charset="0"/>
          </a:defRPr>
        </a:defPPr>
      </a:lstStyle>
    </a:spDef>
    <a:lnDef>
      <a:spPr bwMode="auto">
        <a:solidFill>
          <a:schemeClr val="accent1"/>
        </a:solidFill>
        <a:ln w="9525" cap="flat" cmpd="sng" algn="ctr">
          <a:solidFill>
            <a:schemeClr val="tx1"/>
          </a:solidFill>
          <a:prstDash val="solid"/>
          <a:miter lim="800000"/>
          <a:headEnd type="none" w="med" len="med"/>
          <a:tailEnd type="none" w="med" len="med"/>
        </a:ln>
      </a:spPr>
      <a:bodyPr/>
      <a:lstStyle/>
    </a:lnDef>
  </a:objectDefaults>
  <a:extraClrSchemeLst>
    <a:extraClrScheme>
      <a:clrScheme name="CSIP_template1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SIP_template1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SIP_template1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SIP_template1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Designs\CSIP_template1.pot</Template>
  <TotalTime>5513</TotalTime>
  <Words>2912</Words>
  <Application>Microsoft Office PowerPoint</Application>
  <PresentationFormat>全屏显示(4:3)</PresentationFormat>
  <Paragraphs>349</Paragraphs>
  <Slides>26</Slides>
  <Notes>26</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4</vt:i4>
      </vt:variant>
      <vt:variant>
        <vt:lpstr>幻灯片标题</vt:lpstr>
      </vt:variant>
      <vt:variant>
        <vt:i4>26</vt:i4>
      </vt:variant>
    </vt:vector>
  </HeadingPairs>
  <TitlesOfParts>
    <vt:vector size="36" baseType="lpstr">
      <vt:lpstr>黑体</vt:lpstr>
      <vt:lpstr>宋体</vt:lpstr>
      <vt:lpstr>Arial</vt:lpstr>
      <vt:lpstr>Times New Roman</vt:lpstr>
      <vt:lpstr>Wingdings</vt:lpstr>
      <vt:lpstr>CSIP_template1</vt:lpstr>
      <vt:lpstr>Visio</vt:lpstr>
      <vt:lpstr>Microsoft Visio 绘图</vt:lpstr>
      <vt:lpstr>Equation.KSEE3</vt:lpstr>
      <vt:lpstr>Equation</vt:lpstr>
      <vt:lpstr>Channel Estimation for mmWave Massive MIMO Based Access and Backhaul in Ultra-Dense Network</vt:lpstr>
      <vt:lpstr>Contents</vt:lpstr>
      <vt:lpstr>Technical Background</vt:lpstr>
      <vt:lpstr>Technical Background</vt:lpstr>
      <vt:lpstr>Technical Background</vt:lpstr>
      <vt:lpstr>Technical Background</vt:lpstr>
      <vt:lpstr>Contents</vt:lpstr>
      <vt:lpstr>System Model</vt:lpstr>
      <vt:lpstr>System Model</vt:lpstr>
      <vt:lpstr>System Model</vt:lpstr>
      <vt:lpstr>Contents</vt:lpstr>
      <vt:lpstr>Proposed Scheme</vt:lpstr>
      <vt:lpstr>Proposed Scheme</vt:lpstr>
      <vt:lpstr>Proposed Scheme</vt:lpstr>
      <vt:lpstr>Proposed Scheme</vt:lpstr>
      <vt:lpstr>Proposed Scheme</vt:lpstr>
      <vt:lpstr>Proposed Scheme</vt:lpstr>
      <vt:lpstr>Proposed Scheme</vt:lpstr>
      <vt:lpstr>Proposed Scheme</vt:lpstr>
      <vt:lpstr>Proposed Scheme</vt:lpstr>
      <vt:lpstr>Proposed Scheme</vt:lpstr>
      <vt:lpstr>Contents</vt:lpstr>
      <vt:lpstr>Simulation Results</vt:lpstr>
      <vt:lpstr>Contents</vt:lpstr>
      <vt:lpstr>Conclusions</vt:lpstr>
      <vt:lpstr>PowerPoint 演示文稿</vt:lpstr>
    </vt:vector>
  </TitlesOfParts>
  <Company>ECE-GATech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LDPC codes based on cyclotomic cosets</dc:title>
  <dc:creator>wave1</dc:creator>
  <cp:lastModifiedBy>Linglong Dai</cp:lastModifiedBy>
  <cp:revision>3055</cp:revision>
  <cp:lastPrinted>2016-05-20T01:49:34Z</cp:lastPrinted>
  <dcterms:created xsi:type="dcterms:W3CDTF">2003-09-07T20:27:00Z</dcterms:created>
  <dcterms:modified xsi:type="dcterms:W3CDTF">2018-05-27T06:32:25Z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2052-10.1.0.5457</vt:lpwstr>
  </property>
</Properties>
</file>